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344" r:id="rId2"/>
    <p:sldId id="314" r:id="rId3"/>
    <p:sldId id="315" r:id="rId4"/>
    <p:sldId id="354" r:id="rId5"/>
    <p:sldId id="355" r:id="rId6"/>
    <p:sldId id="357" r:id="rId7"/>
    <p:sldId id="356" r:id="rId8"/>
    <p:sldId id="345" r:id="rId9"/>
    <p:sldId id="304" r:id="rId10"/>
    <p:sldId id="346" r:id="rId11"/>
    <p:sldId id="322" r:id="rId12"/>
    <p:sldId id="323" r:id="rId13"/>
    <p:sldId id="305" r:id="rId14"/>
    <p:sldId id="347" r:id="rId15"/>
    <p:sldId id="332" r:id="rId16"/>
    <p:sldId id="320" r:id="rId17"/>
    <p:sldId id="331" r:id="rId18"/>
    <p:sldId id="334" r:id="rId19"/>
    <p:sldId id="335" r:id="rId20"/>
    <p:sldId id="336" r:id="rId21"/>
    <p:sldId id="337" r:id="rId22"/>
    <p:sldId id="338" r:id="rId23"/>
    <p:sldId id="340" r:id="rId24"/>
    <p:sldId id="339" r:id="rId25"/>
    <p:sldId id="330" r:id="rId26"/>
    <p:sldId id="353" r:id="rId27"/>
    <p:sldId id="327" r:id="rId28"/>
    <p:sldId id="309" r:id="rId29"/>
    <p:sldId id="312" r:id="rId30"/>
    <p:sldId id="341" r:id="rId31"/>
    <p:sldId id="313" r:id="rId32"/>
  </p:sldIdLst>
  <p:sldSz cx="9144000" cy="6858000" type="screen4x3"/>
  <p:notesSz cx="7099300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A2"/>
    <a:srgbClr val="008A3E"/>
    <a:srgbClr val="009E47"/>
    <a:srgbClr val="AAA650"/>
    <a:srgbClr val="EB7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89242" autoAdjust="0"/>
  </p:normalViewPr>
  <p:slideViewPr>
    <p:cSldViewPr snapToGrid="0">
      <p:cViewPr varScale="1">
        <p:scale>
          <a:sx n="79" d="100"/>
          <a:sy n="79" d="100"/>
        </p:scale>
        <p:origin x="1368" y="82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6E76B70-B784-40B5-8A8D-C5BFE5DFEA06}" type="datetimeFigureOut">
              <a:rPr lang="es-ES" smtClean="0"/>
              <a:t>24/11/2017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BB05FE5-24F2-4011-BB2B-82A52DFD0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1515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5FE5-24F2-4011-BB2B-82A52DFD0D3E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6983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5FE5-24F2-4011-BB2B-82A52DFD0D3E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8854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5FE5-24F2-4011-BB2B-82A52DFD0D3E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5602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8CE1-FD60-4173-B3CD-BA51E18B35B5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547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54706-D6C2-4251-A85E-38A86615ABC1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5718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5FE5-24F2-4011-BB2B-82A52DFD0D3E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0829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5FE5-24F2-4011-BB2B-82A52DFD0D3E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3891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5FE5-24F2-4011-BB2B-82A52DFD0D3E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5857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5FE5-24F2-4011-BB2B-82A52DFD0D3E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8324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5FE5-24F2-4011-BB2B-82A52DFD0D3E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844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28CE1-FD60-4173-B3CD-BA51E18B35B5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7254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5FE5-24F2-4011-BB2B-82A52DFD0D3E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3833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5FE5-24F2-4011-BB2B-82A52DFD0D3E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3068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5FE5-24F2-4011-BB2B-82A52DFD0D3E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84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5FE5-24F2-4011-BB2B-82A52DFD0D3E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84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5FE5-24F2-4011-BB2B-82A52DFD0D3E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8787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5FE5-24F2-4011-BB2B-82A52DFD0D3E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5542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Marcador de nota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altLang="es-ES" smtClean="0">
              <a:cs typeface="Arial" panose="020B0604020202020204" pitchFamily="34" charset="0"/>
            </a:endParaRPr>
          </a:p>
        </p:txBody>
      </p:sp>
      <p:sp>
        <p:nvSpPr>
          <p:cNvPr id="81924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40346"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763" indent="-309524" defTabSz="1040346"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098" indent="-247620" defTabSz="1040346"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337" indent="-247620" defTabSz="1040346"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576" indent="-247620" defTabSz="1040346"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23815" indent="-247620" defTabSz="1040346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19054" indent="-247620" defTabSz="1040346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4293" indent="-247620" defTabSz="1040346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09532" indent="-247620" defTabSz="1040346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02DAB71-6798-4E00-A875-3EF4B731182E}" type="slidenum">
              <a:rPr lang="es-ES" altLang="es-ES" sz="1400">
                <a:latin typeface="Calibri" panose="020F0502020204030204" pitchFamily="34" charset="0"/>
              </a:rPr>
              <a:pPr/>
              <a:t>6</a:t>
            </a:fld>
            <a:endParaRPr lang="es-ES" altLang="es-ES" sz="14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31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5FE5-24F2-4011-BB2B-82A52DFD0D3E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9906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5FE5-24F2-4011-BB2B-82A52DFD0D3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84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5FE5-24F2-4011-BB2B-82A52DFD0D3E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5602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5FE5-24F2-4011-BB2B-82A52DFD0D3E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84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5FE5-24F2-4011-BB2B-82A52DFD0D3E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5602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05FE5-24F2-4011-BB2B-82A52DFD0D3E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8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17BE-1A5B-4162-8121-F80F79E124D0}" type="datetimeFigureOut">
              <a:rPr lang="es-ES" smtClean="0"/>
              <a:t>24/11/2017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BDF0-FD4E-424C-8D77-6757B532E8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8451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17BE-1A5B-4162-8121-F80F79E124D0}" type="datetimeFigureOut">
              <a:rPr lang="es-ES" smtClean="0"/>
              <a:t>24/11/2017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BDF0-FD4E-424C-8D77-6757B532E8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602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17BE-1A5B-4162-8121-F80F79E124D0}" type="datetimeFigureOut">
              <a:rPr lang="es-ES" smtClean="0"/>
              <a:t>24/11/2017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BDF0-FD4E-424C-8D77-6757B532E8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7276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87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-100013" y="-447675"/>
            <a:ext cx="9424988" cy="1900238"/>
          </a:xfrm>
          <a:prstGeom prst="roundRect">
            <a:avLst>
              <a:gd name="adj" fmla="val 7136"/>
            </a:avLst>
          </a:prstGeom>
          <a:solidFill>
            <a:schemeClr val="accent3">
              <a:lumMod val="75000"/>
            </a:schemeClr>
          </a:solidFill>
          <a:ln w="158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ndara"/>
              <a:cs typeface="+mn-cs"/>
            </a:endParaRPr>
          </a:p>
        </p:txBody>
      </p:sp>
      <p:sp>
        <p:nvSpPr>
          <p:cNvPr id="3" name="Freeform 14"/>
          <p:cNvSpPr>
            <a:spLocks/>
          </p:cNvSpPr>
          <p:nvPr/>
        </p:nvSpPr>
        <p:spPr bwMode="hidden">
          <a:xfrm>
            <a:off x="4587875" y="409575"/>
            <a:ext cx="4543425" cy="1031875"/>
          </a:xfrm>
          <a:custGeom>
            <a:avLst/>
            <a:gdLst>
              <a:gd name="T0" fmla="*/ 2147483646 w 2706"/>
              <a:gd name="T1" fmla="*/ 0 h 640"/>
              <a:gd name="T2" fmla="*/ 2147483646 w 2706"/>
              <a:gd name="T3" fmla="*/ 0 h 640"/>
              <a:gd name="T4" fmla="*/ 2147483646 w 2706"/>
              <a:gd name="T5" fmla="*/ 2147483646 h 640"/>
              <a:gd name="T6" fmla="*/ 2147483646 w 2706"/>
              <a:gd name="T7" fmla="*/ 2147483646 h 640"/>
              <a:gd name="T8" fmla="*/ 2147483646 w 2706"/>
              <a:gd name="T9" fmla="*/ 2147483646 h 640"/>
              <a:gd name="T10" fmla="*/ 2147483646 w 2706"/>
              <a:gd name="T11" fmla="*/ 2147483646 h 640"/>
              <a:gd name="T12" fmla="*/ 2147483646 w 2706"/>
              <a:gd name="T13" fmla="*/ 2147483646 h 640"/>
              <a:gd name="T14" fmla="*/ 2147483646 w 2706"/>
              <a:gd name="T15" fmla="*/ 2147483646 h 640"/>
              <a:gd name="T16" fmla="*/ 2147483646 w 2706"/>
              <a:gd name="T17" fmla="*/ 2147483646 h 640"/>
              <a:gd name="T18" fmla="*/ 2147483646 w 2706"/>
              <a:gd name="T19" fmla="*/ 2147483646 h 640"/>
              <a:gd name="T20" fmla="*/ 2147483646 w 2706"/>
              <a:gd name="T21" fmla="*/ 2147483646 h 640"/>
              <a:gd name="T22" fmla="*/ 2147483646 w 2706"/>
              <a:gd name="T23" fmla="*/ 2147483646 h 640"/>
              <a:gd name="T24" fmla="*/ 2147483646 w 2706"/>
              <a:gd name="T25" fmla="*/ 2147483646 h 640"/>
              <a:gd name="T26" fmla="*/ 2147483646 w 2706"/>
              <a:gd name="T27" fmla="*/ 2147483646 h 640"/>
              <a:gd name="T28" fmla="*/ 2147483646 w 2706"/>
              <a:gd name="T29" fmla="*/ 2147483646 h 640"/>
              <a:gd name="T30" fmla="*/ 2147483646 w 2706"/>
              <a:gd name="T31" fmla="*/ 2147483646 h 640"/>
              <a:gd name="T32" fmla="*/ 2147483646 w 2706"/>
              <a:gd name="T33" fmla="*/ 2147483646 h 640"/>
              <a:gd name="T34" fmla="*/ 2147483646 w 2706"/>
              <a:gd name="T35" fmla="*/ 2147483646 h 640"/>
              <a:gd name="T36" fmla="*/ 0 w 2706"/>
              <a:gd name="T37" fmla="*/ 2147483646 h 640"/>
              <a:gd name="T38" fmla="*/ 0 w 2706"/>
              <a:gd name="T39" fmla="*/ 2147483646 h 640"/>
              <a:gd name="T40" fmla="*/ 2147483646 w 2706"/>
              <a:gd name="T41" fmla="*/ 2147483646 h 640"/>
              <a:gd name="T42" fmla="*/ 2147483646 w 2706"/>
              <a:gd name="T43" fmla="*/ 2147483646 h 640"/>
              <a:gd name="T44" fmla="*/ 2147483646 w 2706"/>
              <a:gd name="T45" fmla="*/ 2147483646 h 640"/>
              <a:gd name="T46" fmla="*/ 2147483646 w 2706"/>
              <a:gd name="T47" fmla="*/ 2147483646 h 640"/>
              <a:gd name="T48" fmla="*/ 2147483646 w 2706"/>
              <a:gd name="T49" fmla="*/ 2147483646 h 640"/>
              <a:gd name="T50" fmla="*/ 2147483646 w 2706"/>
              <a:gd name="T51" fmla="*/ 2147483646 h 640"/>
              <a:gd name="T52" fmla="*/ 2147483646 w 2706"/>
              <a:gd name="T53" fmla="*/ 2147483646 h 640"/>
              <a:gd name="T54" fmla="*/ 2147483646 w 2706"/>
              <a:gd name="T55" fmla="*/ 2147483646 h 640"/>
              <a:gd name="T56" fmla="*/ 2147483646 w 2706"/>
              <a:gd name="T57" fmla="*/ 2147483646 h 640"/>
              <a:gd name="T58" fmla="*/ 2147483646 w 2706"/>
              <a:gd name="T59" fmla="*/ 2147483646 h 640"/>
              <a:gd name="T60" fmla="*/ 2147483646 w 2706"/>
              <a:gd name="T61" fmla="*/ 2147483646 h 640"/>
              <a:gd name="T62" fmla="*/ 2147483646 w 2706"/>
              <a:gd name="T63" fmla="*/ 2147483646 h 640"/>
              <a:gd name="T64" fmla="*/ 2147483646 w 2706"/>
              <a:gd name="T65" fmla="*/ 2147483646 h 640"/>
              <a:gd name="T66" fmla="*/ 2147483646 w 2706"/>
              <a:gd name="T67" fmla="*/ 2147483646 h 640"/>
              <a:gd name="T68" fmla="*/ 2147483646 w 2706"/>
              <a:gd name="T69" fmla="*/ 2147483646 h 640"/>
              <a:gd name="T70" fmla="*/ 2147483646 w 2706"/>
              <a:gd name="T71" fmla="*/ 2147483646 h 640"/>
              <a:gd name="T72" fmla="*/ 2147483646 w 2706"/>
              <a:gd name="T73" fmla="*/ 2147483646 h 640"/>
              <a:gd name="T74" fmla="*/ 2147483646 w 2706"/>
              <a:gd name="T75" fmla="*/ 2147483646 h 640"/>
              <a:gd name="T76" fmla="*/ 2147483646 w 2706"/>
              <a:gd name="T77" fmla="*/ 2147483646 h 640"/>
              <a:gd name="T78" fmla="*/ 2147483646 w 2706"/>
              <a:gd name="T79" fmla="*/ 2147483646 h 640"/>
              <a:gd name="T80" fmla="*/ 2147483646 w 2706"/>
              <a:gd name="T81" fmla="*/ 2147483646 h 640"/>
              <a:gd name="T82" fmla="*/ 2147483646 w 2706"/>
              <a:gd name="T83" fmla="*/ 2147483646 h 640"/>
              <a:gd name="T84" fmla="*/ 2147483646 w 2706"/>
              <a:gd name="T85" fmla="*/ 2147483646 h 640"/>
              <a:gd name="T86" fmla="*/ 2147483646 w 2706"/>
              <a:gd name="T87" fmla="*/ 2147483646 h 640"/>
              <a:gd name="T88" fmla="*/ 2147483646 w 2706"/>
              <a:gd name="T89" fmla="*/ 2147483646 h 640"/>
              <a:gd name="T90" fmla="*/ 2147483646 w 2706"/>
              <a:gd name="T91" fmla="*/ 2147483646 h 640"/>
              <a:gd name="T92" fmla="*/ 2147483646 w 2706"/>
              <a:gd name="T93" fmla="*/ 2147483646 h 640"/>
              <a:gd name="T94" fmla="*/ 2147483646 w 2706"/>
              <a:gd name="T95" fmla="*/ 2147483646 h 640"/>
              <a:gd name="T96" fmla="*/ 2147483646 w 2706"/>
              <a:gd name="T97" fmla="*/ 2147483646 h 640"/>
              <a:gd name="T98" fmla="*/ 2147483646 w 2706"/>
              <a:gd name="T99" fmla="*/ 2147483646 h 640"/>
              <a:gd name="T100" fmla="*/ 2147483646 w 2706"/>
              <a:gd name="T101" fmla="*/ 2147483646 h 640"/>
              <a:gd name="T102" fmla="*/ 2147483646 w 2706"/>
              <a:gd name="T103" fmla="*/ 2147483646 h 640"/>
              <a:gd name="T104" fmla="*/ 2147483646 w 2706"/>
              <a:gd name="T105" fmla="*/ 2147483646 h 640"/>
              <a:gd name="T106" fmla="*/ 2147483646 w 2706"/>
              <a:gd name="T107" fmla="*/ 0 h 640"/>
              <a:gd name="T108" fmla="*/ 2147483646 w 2706"/>
              <a:gd name="T109" fmla="*/ 0 h 640"/>
              <a:gd name="T110" fmla="*/ 2147483646 w 2706"/>
              <a:gd name="T111" fmla="*/ 0 h 640"/>
              <a:gd name="T112" fmla="*/ 2147483646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rgbClr val="BFBFBF">
              <a:alpha val="2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" name="Freeform 18"/>
          <p:cNvSpPr>
            <a:spLocks/>
          </p:cNvSpPr>
          <p:nvPr/>
        </p:nvSpPr>
        <p:spPr bwMode="hidden">
          <a:xfrm>
            <a:off x="1892300" y="225425"/>
            <a:ext cx="6518275" cy="1227138"/>
          </a:xfrm>
          <a:custGeom>
            <a:avLst/>
            <a:gdLst>
              <a:gd name="T0" fmla="*/ 2147483646 w 5216"/>
              <a:gd name="T1" fmla="*/ 2147483646 h 762"/>
              <a:gd name="T2" fmla="*/ 2147483646 w 5216"/>
              <a:gd name="T3" fmla="*/ 2147483646 h 762"/>
              <a:gd name="T4" fmla="*/ 2147483646 w 5216"/>
              <a:gd name="T5" fmla="*/ 2147483646 h 762"/>
              <a:gd name="T6" fmla="*/ 2147483646 w 5216"/>
              <a:gd name="T7" fmla="*/ 2147483646 h 762"/>
              <a:gd name="T8" fmla="*/ 2147483646 w 5216"/>
              <a:gd name="T9" fmla="*/ 2147483646 h 762"/>
              <a:gd name="T10" fmla="*/ 2147483646 w 5216"/>
              <a:gd name="T11" fmla="*/ 2147483646 h 762"/>
              <a:gd name="T12" fmla="*/ 2147483646 w 5216"/>
              <a:gd name="T13" fmla="*/ 2147483646 h 762"/>
              <a:gd name="T14" fmla="*/ 2147483646 w 5216"/>
              <a:gd name="T15" fmla="*/ 2147483646 h 762"/>
              <a:gd name="T16" fmla="*/ 2147483646 w 5216"/>
              <a:gd name="T17" fmla="*/ 2147483646 h 762"/>
              <a:gd name="T18" fmla="*/ 2147483646 w 5216"/>
              <a:gd name="T19" fmla="*/ 2147483646 h 762"/>
              <a:gd name="T20" fmla="*/ 2147483646 w 5216"/>
              <a:gd name="T21" fmla="*/ 2147483646 h 762"/>
              <a:gd name="T22" fmla="*/ 2147483646 w 5216"/>
              <a:gd name="T23" fmla="*/ 2147483646 h 762"/>
              <a:gd name="T24" fmla="*/ 2147483646 w 5216"/>
              <a:gd name="T25" fmla="*/ 2147483646 h 762"/>
              <a:gd name="T26" fmla="*/ 2147483646 w 5216"/>
              <a:gd name="T27" fmla="*/ 0 h 762"/>
              <a:gd name="T28" fmla="*/ 2147483646 w 5216"/>
              <a:gd name="T29" fmla="*/ 2147483646 h 762"/>
              <a:gd name="T30" fmla="*/ 2147483646 w 5216"/>
              <a:gd name="T31" fmla="*/ 2147483646 h 762"/>
              <a:gd name="T32" fmla="*/ 0 w 5216"/>
              <a:gd name="T33" fmla="*/ 2147483646 h 762"/>
              <a:gd name="T34" fmla="*/ 2147483646 w 5216"/>
              <a:gd name="T35" fmla="*/ 2147483646 h 762"/>
              <a:gd name="T36" fmla="*/ 2147483646 w 5216"/>
              <a:gd name="T37" fmla="*/ 2147483646 h 762"/>
              <a:gd name="T38" fmla="*/ 2147483646 w 5216"/>
              <a:gd name="T39" fmla="*/ 2147483646 h 762"/>
              <a:gd name="T40" fmla="*/ 2147483646 w 5216"/>
              <a:gd name="T41" fmla="*/ 2147483646 h 762"/>
              <a:gd name="T42" fmla="*/ 2147483646 w 5216"/>
              <a:gd name="T43" fmla="*/ 2147483646 h 762"/>
              <a:gd name="T44" fmla="*/ 2147483646 w 5216"/>
              <a:gd name="T45" fmla="*/ 2147483646 h 762"/>
              <a:gd name="T46" fmla="*/ 2147483646 w 5216"/>
              <a:gd name="T47" fmla="*/ 2147483646 h 762"/>
              <a:gd name="T48" fmla="*/ 2147483646 w 5216"/>
              <a:gd name="T49" fmla="*/ 2147483646 h 762"/>
              <a:gd name="T50" fmla="*/ 2147483646 w 5216"/>
              <a:gd name="T51" fmla="*/ 2147483646 h 762"/>
              <a:gd name="T52" fmla="*/ 2147483646 w 5216"/>
              <a:gd name="T53" fmla="*/ 2147483646 h 762"/>
              <a:gd name="T54" fmla="*/ 2147483646 w 5216"/>
              <a:gd name="T55" fmla="*/ 2147483646 h 762"/>
              <a:gd name="T56" fmla="*/ 2147483646 w 5216"/>
              <a:gd name="T57" fmla="*/ 2147483646 h 762"/>
              <a:gd name="T58" fmla="*/ 2147483646 w 5216"/>
              <a:gd name="T59" fmla="*/ 2147483646 h 762"/>
              <a:gd name="T60" fmla="*/ 2147483646 w 5216"/>
              <a:gd name="T61" fmla="*/ 2147483646 h 762"/>
              <a:gd name="T62" fmla="*/ 2147483646 w 5216"/>
              <a:gd name="T63" fmla="*/ 2147483646 h 762"/>
              <a:gd name="T64" fmla="*/ 2147483646 w 5216"/>
              <a:gd name="T65" fmla="*/ 2147483646 h 762"/>
              <a:gd name="T66" fmla="*/ 2147483646 w 5216"/>
              <a:gd name="T67" fmla="*/ 2147483646 h 762"/>
              <a:gd name="T68" fmla="*/ 2147483646 w 5216"/>
              <a:gd name="T69" fmla="*/ 2147483646 h 762"/>
              <a:gd name="T70" fmla="*/ 2147483646 w 5216"/>
              <a:gd name="T71" fmla="*/ 2147483646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rgbClr val="BFBFB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 useBgFill="1">
        <p:nvSpPr>
          <p:cNvPr id="5" name="Freeform 10"/>
          <p:cNvSpPr>
            <a:spLocks/>
          </p:cNvSpPr>
          <p:nvPr/>
        </p:nvSpPr>
        <p:spPr bwMode="hidden">
          <a:xfrm>
            <a:off x="0" y="200025"/>
            <a:ext cx="9158288" cy="1252538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8498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-100013" y="-447675"/>
            <a:ext cx="9424988" cy="1900238"/>
          </a:xfrm>
          <a:prstGeom prst="roundRect">
            <a:avLst>
              <a:gd name="adj" fmla="val 7136"/>
            </a:avLst>
          </a:prstGeom>
          <a:solidFill>
            <a:schemeClr val="accent3">
              <a:lumMod val="75000"/>
            </a:schemeClr>
          </a:solidFill>
          <a:ln w="158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ndara"/>
              <a:cs typeface="+mn-cs"/>
            </a:endParaRPr>
          </a:p>
        </p:txBody>
      </p:sp>
      <p:sp>
        <p:nvSpPr>
          <p:cNvPr id="3" name="Freeform 14"/>
          <p:cNvSpPr>
            <a:spLocks/>
          </p:cNvSpPr>
          <p:nvPr/>
        </p:nvSpPr>
        <p:spPr bwMode="hidden">
          <a:xfrm>
            <a:off x="4587875" y="409575"/>
            <a:ext cx="4543425" cy="1031875"/>
          </a:xfrm>
          <a:custGeom>
            <a:avLst/>
            <a:gdLst>
              <a:gd name="T0" fmla="*/ 2147483646 w 2706"/>
              <a:gd name="T1" fmla="*/ 0 h 640"/>
              <a:gd name="T2" fmla="*/ 2147483646 w 2706"/>
              <a:gd name="T3" fmla="*/ 0 h 640"/>
              <a:gd name="T4" fmla="*/ 2147483646 w 2706"/>
              <a:gd name="T5" fmla="*/ 2147483646 h 640"/>
              <a:gd name="T6" fmla="*/ 2147483646 w 2706"/>
              <a:gd name="T7" fmla="*/ 2147483646 h 640"/>
              <a:gd name="T8" fmla="*/ 2147483646 w 2706"/>
              <a:gd name="T9" fmla="*/ 2147483646 h 640"/>
              <a:gd name="T10" fmla="*/ 2147483646 w 2706"/>
              <a:gd name="T11" fmla="*/ 2147483646 h 640"/>
              <a:gd name="T12" fmla="*/ 2147483646 w 2706"/>
              <a:gd name="T13" fmla="*/ 2147483646 h 640"/>
              <a:gd name="T14" fmla="*/ 2147483646 w 2706"/>
              <a:gd name="T15" fmla="*/ 2147483646 h 640"/>
              <a:gd name="T16" fmla="*/ 2147483646 w 2706"/>
              <a:gd name="T17" fmla="*/ 2147483646 h 640"/>
              <a:gd name="T18" fmla="*/ 2147483646 w 2706"/>
              <a:gd name="T19" fmla="*/ 2147483646 h 640"/>
              <a:gd name="T20" fmla="*/ 2147483646 w 2706"/>
              <a:gd name="T21" fmla="*/ 2147483646 h 640"/>
              <a:gd name="T22" fmla="*/ 2147483646 w 2706"/>
              <a:gd name="T23" fmla="*/ 2147483646 h 640"/>
              <a:gd name="T24" fmla="*/ 2147483646 w 2706"/>
              <a:gd name="T25" fmla="*/ 2147483646 h 640"/>
              <a:gd name="T26" fmla="*/ 2147483646 w 2706"/>
              <a:gd name="T27" fmla="*/ 2147483646 h 640"/>
              <a:gd name="T28" fmla="*/ 2147483646 w 2706"/>
              <a:gd name="T29" fmla="*/ 2147483646 h 640"/>
              <a:gd name="T30" fmla="*/ 2147483646 w 2706"/>
              <a:gd name="T31" fmla="*/ 2147483646 h 640"/>
              <a:gd name="T32" fmla="*/ 2147483646 w 2706"/>
              <a:gd name="T33" fmla="*/ 2147483646 h 640"/>
              <a:gd name="T34" fmla="*/ 2147483646 w 2706"/>
              <a:gd name="T35" fmla="*/ 2147483646 h 640"/>
              <a:gd name="T36" fmla="*/ 0 w 2706"/>
              <a:gd name="T37" fmla="*/ 2147483646 h 640"/>
              <a:gd name="T38" fmla="*/ 0 w 2706"/>
              <a:gd name="T39" fmla="*/ 2147483646 h 640"/>
              <a:gd name="T40" fmla="*/ 2147483646 w 2706"/>
              <a:gd name="T41" fmla="*/ 2147483646 h 640"/>
              <a:gd name="T42" fmla="*/ 2147483646 w 2706"/>
              <a:gd name="T43" fmla="*/ 2147483646 h 640"/>
              <a:gd name="T44" fmla="*/ 2147483646 w 2706"/>
              <a:gd name="T45" fmla="*/ 2147483646 h 640"/>
              <a:gd name="T46" fmla="*/ 2147483646 w 2706"/>
              <a:gd name="T47" fmla="*/ 2147483646 h 640"/>
              <a:gd name="T48" fmla="*/ 2147483646 w 2706"/>
              <a:gd name="T49" fmla="*/ 2147483646 h 640"/>
              <a:gd name="T50" fmla="*/ 2147483646 w 2706"/>
              <a:gd name="T51" fmla="*/ 2147483646 h 640"/>
              <a:gd name="T52" fmla="*/ 2147483646 w 2706"/>
              <a:gd name="T53" fmla="*/ 2147483646 h 640"/>
              <a:gd name="T54" fmla="*/ 2147483646 w 2706"/>
              <a:gd name="T55" fmla="*/ 2147483646 h 640"/>
              <a:gd name="T56" fmla="*/ 2147483646 w 2706"/>
              <a:gd name="T57" fmla="*/ 2147483646 h 640"/>
              <a:gd name="T58" fmla="*/ 2147483646 w 2706"/>
              <a:gd name="T59" fmla="*/ 2147483646 h 640"/>
              <a:gd name="T60" fmla="*/ 2147483646 w 2706"/>
              <a:gd name="T61" fmla="*/ 2147483646 h 640"/>
              <a:gd name="T62" fmla="*/ 2147483646 w 2706"/>
              <a:gd name="T63" fmla="*/ 2147483646 h 640"/>
              <a:gd name="T64" fmla="*/ 2147483646 w 2706"/>
              <a:gd name="T65" fmla="*/ 2147483646 h 640"/>
              <a:gd name="T66" fmla="*/ 2147483646 w 2706"/>
              <a:gd name="T67" fmla="*/ 2147483646 h 640"/>
              <a:gd name="T68" fmla="*/ 2147483646 w 2706"/>
              <a:gd name="T69" fmla="*/ 2147483646 h 640"/>
              <a:gd name="T70" fmla="*/ 2147483646 w 2706"/>
              <a:gd name="T71" fmla="*/ 2147483646 h 640"/>
              <a:gd name="T72" fmla="*/ 2147483646 w 2706"/>
              <a:gd name="T73" fmla="*/ 2147483646 h 640"/>
              <a:gd name="T74" fmla="*/ 2147483646 w 2706"/>
              <a:gd name="T75" fmla="*/ 2147483646 h 640"/>
              <a:gd name="T76" fmla="*/ 2147483646 w 2706"/>
              <a:gd name="T77" fmla="*/ 2147483646 h 640"/>
              <a:gd name="T78" fmla="*/ 2147483646 w 2706"/>
              <a:gd name="T79" fmla="*/ 2147483646 h 640"/>
              <a:gd name="T80" fmla="*/ 2147483646 w 2706"/>
              <a:gd name="T81" fmla="*/ 2147483646 h 640"/>
              <a:gd name="T82" fmla="*/ 2147483646 w 2706"/>
              <a:gd name="T83" fmla="*/ 2147483646 h 640"/>
              <a:gd name="T84" fmla="*/ 2147483646 w 2706"/>
              <a:gd name="T85" fmla="*/ 2147483646 h 640"/>
              <a:gd name="T86" fmla="*/ 2147483646 w 2706"/>
              <a:gd name="T87" fmla="*/ 2147483646 h 640"/>
              <a:gd name="T88" fmla="*/ 2147483646 w 2706"/>
              <a:gd name="T89" fmla="*/ 2147483646 h 640"/>
              <a:gd name="T90" fmla="*/ 2147483646 w 2706"/>
              <a:gd name="T91" fmla="*/ 2147483646 h 640"/>
              <a:gd name="T92" fmla="*/ 2147483646 w 2706"/>
              <a:gd name="T93" fmla="*/ 2147483646 h 640"/>
              <a:gd name="T94" fmla="*/ 2147483646 w 2706"/>
              <a:gd name="T95" fmla="*/ 2147483646 h 640"/>
              <a:gd name="T96" fmla="*/ 2147483646 w 2706"/>
              <a:gd name="T97" fmla="*/ 2147483646 h 640"/>
              <a:gd name="T98" fmla="*/ 2147483646 w 2706"/>
              <a:gd name="T99" fmla="*/ 2147483646 h 640"/>
              <a:gd name="T100" fmla="*/ 2147483646 w 2706"/>
              <a:gd name="T101" fmla="*/ 2147483646 h 640"/>
              <a:gd name="T102" fmla="*/ 2147483646 w 2706"/>
              <a:gd name="T103" fmla="*/ 2147483646 h 640"/>
              <a:gd name="T104" fmla="*/ 2147483646 w 2706"/>
              <a:gd name="T105" fmla="*/ 2147483646 h 640"/>
              <a:gd name="T106" fmla="*/ 2147483646 w 2706"/>
              <a:gd name="T107" fmla="*/ 0 h 640"/>
              <a:gd name="T108" fmla="*/ 2147483646 w 2706"/>
              <a:gd name="T109" fmla="*/ 0 h 640"/>
              <a:gd name="T110" fmla="*/ 2147483646 w 2706"/>
              <a:gd name="T111" fmla="*/ 0 h 640"/>
              <a:gd name="T112" fmla="*/ 2147483646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rgbClr val="BFBFBF">
              <a:alpha val="2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" name="Freeform 18"/>
          <p:cNvSpPr>
            <a:spLocks/>
          </p:cNvSpPr>
          <p:nvPr/>
        </p:nvSpPr>
        <p:spPr bwMode="hidden">
          <a:xfrm>
            <a:off x="1892300" y="225425"/>
            <a:ext cx="6518275" cy="1227138"/>
          </a:xfrm>
          <a:custGeom>
            <a:avLst/>
            <a:gdLst>
              <a:gd name="T0" fmla="*/ 2147483646 w 5216"/>
              <a:gd name="T1" fmla="*/ 2147483646 h 762"/>
              <a:gd name="T2" fmla="*/ 2147483646 w 5216"/>
              <a:gd name="T3" fmla="*/ 2147483646 h 762"/>
              <a:gd name="T4" fmla="*/ 2147483646 w 5216"/>
              <a:gd name="T5" fmla="*/ 2147483646 h 762"/>
              <a:gd name="T6" fmla="*/ 2147483646 w 5216"/>
              <a:gd name="T7" fmla="*/ 2147483646 h 762"/>
              <a:gd name="T8" fmla="*/ 2147483646 w 5216"/>
              <a:gd name="T9" fmla="*/ 2147483646 h 762"/>
              <a:gd name="T10" fmla="*/ 2147483646 w 5216"/>
              <a:gd name="T11" fmla="*/ 2147483646 h 762"/>
              <a:gd name="T12" fmla="*/ 2147483646 w 5216"/>
              <a:gd name="T13" fmla="*/ 2147483646 h 762"/>
              <a:gd name="T14" fmla="*/ 2147483646 w 5216"/>
              <a:gd name="T15" fmla="*/ 2147483646 h 762"/>
              <a:gd name="T16" fmla="*/ 2147483646 w 5216"/>
              <a:gd name="T17" fmla="*/ 2147483646 h 762"/>
              <a:gd name="T18" fmla="*/ 2147483646 w 5216"/>
              <a:gd name="T19" fmla="*/ 2147483646 h 762"/>
              <a:gd name="T20" fmla="*/ 2147483646 w 5216"/>
              <a:gd name="T21" fmla="*/ 2147483646 h 762"/>
              <a:gd name="T22" fmla="*/ 2147483646 w 5216"/>
              <a:gd name="T23" fmla="*/ 2147483646 h 762"/>
              <a:gd name="T24" fmla="*/ 2147483646 w 5216"/>
              <a:gd name="T25" fmla="*/ 2147483646 h 762"/>
              <a:gd name="T26" fmla="*/ 2147483646 w 5216"/>
              <a:gd name="T27" fmla="*/ 0 h 762"/>
              <a:gd name="T28" fmla="*/ 2147483646 w 5216"/>
              <a:gd name="T29" fmla="*/ 2147483646 h 762"/>
              <a:gd name="T30" fmla="*/ 2147483646 w 5216"/>
              <a:gd name="T31" fmla="*/ 2147483646 h 762"/>
              <a:gd name="T32" fmla="*/ 0 w 5216"/>
              <a:gd name="T33" fmla="*/ 2147483646 h 762"/>
              <a:gd name="T34" fmla="*/ 2147483646 w 5216"/>
              <a:gd name="T35" fmla="*/ 2147483646 h 762"/>
              <a:gd name="T36" fmla="*/ 2147483646 w 5216"/>
              <a:gd name="T37" fmla="*/ 2147483646 h 762"/>
              <a:gd name="T38" fmla="*/ 2147483646 w 5216"/>
              <a:gd name="T39" fmla="*/ 2147483646 h 762"/>
              <a:gd name="T40" fmla="*/ 2147483646 w 5216"/>
              <a:gd name="T41" fmla="*/ 2147483646 h 762"/>
              <a:gd name="T42" fmla="*/ 2147483646 w 5216"/>
              <a:gd name="T43" fmla="*/ 2147483646 h 762"/>
              <a:gd name="T44" fmla="*/ 2147483646 w 5216"/>
              <a:gd name="T45" fmla="*/ 2147483646 h 762"/>
              <a:gd name="T46" fmla="*/ 2147483646 w 5216"/>
              <a:gd name="T47" fmla="*/ 2147483646 h 762"/>
              <a:gd name="T48" fmla="*/ 2147483646 w 5216"/>
              <a:gd name="T49" fmla="*/ 2147483646 h 762"/>
              <a:gd name="T50" fmla="*/ 2147483646 w 5216"/>
              <a:gd name="T51" fmla="*/ 2147483646 h 762"/>
              <a:gd name="T52" fmla="*/ 2147483646 w 5216"/>
              <a:gd name="T53" fmla="*/ 2147483646 h 762"/>
              <a:gd name="T54" fmla="*/ 2147483646 w 5216"/>
              <a:gd name="T55" fmla="*/ 2147483646 h 762"/>
              <a:gd name="T56" fmla="*/ 2147483646 w 5216"/>
              <a:gd name="T57" fmla="*/ 2147483646 h 762"/>
              <a:gd name="T58" fmla="*/ 2147483646 w 5216"/>
              <a:gd name="T59" fmla="*/ 2147483646 h 762"/>
              <a:gd name="T60" fmla="*/ 2147483646 w 5216"/>
              <a:gd name="T61" fmla="*/ 2147483646 h 762"/>
              <a:gd name="T62" fmla="*/ 2147483646 w 5216"/>
              <a:gd name="T63" fmla="*/ 2147483646 h 762"/>
              <a:gd name="T64" fmla="*/ 2147483646 w 5216"/>
              <a:gd name="T65" fmla="*/ 2147483646 h 762"/>
              <a:gd name="T66" fmla="*/ 2147483646 w 5216"/>
              <a:gd name="T67" fmla="*/ 2147483646 h 762"/>
              <a:gd name="T68" fmla="*/ 2147483646 w 5216"/>
              <a:gd name="T69" fmla="*/ 2147483646 h 762"/>
              <a:gd name="T70" fmla="*/ 2147483646 w 5216"/>
              <a:gd name="T71" fmla="*/ 2147483646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rgbClr val="BFBFB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 useBgFill="1">
        <p:nvSpPr>
          <p:cNvPr id="5" name="Freeform 10"/>
          <p:cNvSpPr>
            <a:spLocks/>
          </p:cNvSpPr>
          <p:nvPr/>
        </p:nvSpPr>
        <p:spPr bwMode="hidden">
          <a:xfrm>
            <a:off x="0" y="200025"/>
            <a:ext cx="9158288" cy="1252538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5958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-100013" y="-447675"/>
            <a:ext cx="9424988" cy="1900238"/>
          </a:xfrm>
          <a:prstGeom prst="roundRect">
            <a:avLst>
              <a:gd name="adj" fmla="val 7136"/>
            </a:avLst>
          </a:prstGeom>
          <a:solidFill>
            <a:schemeClr val="accent3">
              <a:lumMod val="75000"/>
            </a:schemeClr>
          </a:solidFill>
          <a:ln w="158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ndara"/>
              <a:cs typeface="+mn-cs"/>
            </a:endParaRPr>
          </a:p>
        </p:txBody>
      </p:sp>
      <p:sp>
        <p:nvSpPr>
          <p:cNvPr id="3" name="Freeform 14"/>
          <p:cNvSpPr>
            <a:spLocks/>
          </p:cNvSpPr>
          <p:nvPr/>
        </p:nvSpPr>
        <p:spPr bwMode="hidden">
          <a:xfrm>
            <a:off x="4587875" y="409575"/>
            <a:ext cx="4543425" cy="1031875"/>
          </a:xfrm>
          <a:custGeom>
            <a:avLst/>
            <a:gdLst>
              <a:gd name="T0" fmla="*/ 2147483646 w 2706"/>
              <a:gd name="T1" fmla="*/ 0 h 640"/>
              <a:gd name="T2" fmla="*/ 2147483646 w 2706"/>
              <a:gd name="T3" fmla="*/ 0 h 640"/>
              <a:gd name="T4" fmla="*/ 2147483646 w 2706"/>
              <a:gd name="T5" fmla="*/ 2147483646 h 640"/>
              <a:gd name="T6" fmla="*/ 2147483646 w 2706"/>
              <a:gd name="T7" fmla="*/ 2147483646 h 640"/>
              <a:gd name="T8" fmla="*/ 2147483646 w 2706"/>
              <a:gd name="T9" fmla="*/ 2147483646 h 640"/>
              <a:gd name="T10" fmla="*/ 2147483646 w 2706"/>
              <a:gd name="T11" fmla="*/ 2147483646 h 640"/>
              <a:gd name="T12" fmla="*/ 2147483646 w 2706"/>
              <a:gd name="T13" fmla="*/ 2147483646 h 640"/>
              <a:gd name="T14" fmla="*/ 2147483646 w 2706"/>
              <a:gd name="T15" fmla="*/ 2147483646 h 640"/>
              <a:gd name="T16" fmla="*/ 2147483646 w 2706"/>
              <a:gd name="T17" fmla="*/ 2147483646 h 640"/>
              <a:gd name="T18" fmla="*/ 2147483646 w 2706"/>
              <a:gd name="T19" fmla="*/ 2147483646 h 640"/>
              <a:gd name="T20" fmla="*/ 2147483646 w 2706"/>
              <a:gd name="T21" fmla="*/ 2147483646 h 640"/>
              <a:gd name="T22" fmla="*/ 2147483646 w 2706"/>
              <a:gd name="T23" fmla="*/ 2147483646 h 640"/>
              <a:gd name="T24" fmla="*/ 2147483646 w 2706"/>
              <a:gd name="T25" fmla="*/ 2147483646 h 640"/>
              <a:gd name="T26" fmla="*/ 2147483646 w 2706"/>
              <a:gd name="T27" fmla="*/ 2147483646 h 640"/>
              <a:gd name="T28" fmla="*/ 2147483646 w 2706"/>
              <a:gd name="T29" fmla="*/ 2147483646 h 640"/>
              <a:gd name="T30" fmla="*/ 2147483646 w 2706"/>
              <a:gd name="T31" fmla="*/ 2147483646 h 640"/>
              <a:gd name="T32" fmla="*/ 2147483646 w 2706"/>
              <a:gd name="T33" fmla="*/ 2147483646 h 640"/>
              <a:gd name="T34" fmla="*/ 2147483646 w 2706"/>
              <a:gd name="T35" fmla="*/ 2147483646 h 640"/>
              <a:gd name="T36" fmla="*/ 0 w 2706"/>
              <a:gd name="T37" fmla="*/ 2147483646 h 640"/>
              <a:gd name="T38" fmla="*/ 0 w 2706"/>
              <a:gd name="T39" fmla="*/ 2147483646 h 640"/>
              <a:gd name="T40" fmla="*/ 2147483646 w 2706"/>
              <a:gd name="T41" fmla="*/ 2147483646 h 640"/>
              <a:gd name="T42" fmla="*/ 2147483646 w 2706"/>
              <a:gd name="T43" fmla="*/ 2147483646 h 640"/>
              <a:gd name="T44" fmla="*/ 2147483646 w 2706"/>
              <a:gd name="T45" fmla="*/ 2147483646 h 640"/>
              <a:gd name="T46" fmla="*/ 2147483646 w 2706"/>
              <a:gd name="T47" fmla="*/ 2147483646 h 640"/>
              <a:gd name="T48" fmla="*/ 2147483646 w 2706"/>
              <a:gd name="T49" fmla="*/ 2147483646 h 640"/>
              <a:gd name="T50" fmla="*/ 2147483646 w 2706"/>
              <a:gd name="T51" fmla="*/ 2147483646 h 640"/>
              <a:gd name="T52" fmla="*/ 2147483646 w 2706"/>
              <a:gd name="T53" fmla="*/ 2147483646 h 640"/>
              <a:gd name="T54" fmla="*/ 2147483646 w 2706"/>
              <a:gd name="T55" fmla="*/ 2147483646 h 640"/>
              <a:gd name="T56" fmla="*/ 2147483646 w 2706"/>
              <a:gd name="T57" fmla="*/ 2147483646 h 640"/>
              <a:gd name="T58" fmla="*/ 2147483646 w 2706"/>
              <a:gd name="T59" fmla="*/ 2147483646 h 640"/>
              <a:gd name="T60" fmla="*/ 2147483646 w 2706"/>
              <a:gd name="T61" fmla="*/ 2147483646 h 640"/>
              <a:gd name="T62" fmla="*/ 2147483646 w 2706"/>
              <a:gd name="T63" fmla="*/ 2147483646 h 640"/>
              <a:gd name="T64" fmla="*/ 2147483646 w 2706"/>
              <a:gd name="T65" fmla="*/ 2147483646 h 640"/>
              <a:gd name="T66" fmla="*/ 2147483646 w 2706"/>
              <a:gd name="T67" fmla="*/ 2147483646 h 640"/>
              <a:gd name="T68" fmla="*/ 2147483646 w 2706"/>
              <a:gd name="T69" fmla="*/ 2147483646 h 640"/>
              <a:gd name="T70" fmla="*/ 2147483646 w 2706"/>
              <a:gd name="T71" fmla="*/ 2147483646 h 640"/>
              <a:gd name="T72" fmla="*/ 2147483646 w 2706"/>
              <a:gd name="T73" fmla="*/ 2147483646 h 640"/>
              <a:gd name="T74" fmla="*/ 2147483646 w 2706"/>
              <a:gd name="T75" fmla="*/ 2147483646 h 640"/>
              <a:gd name="T76" fmla="*/ 2147483646 w 2706"/>
              <a:gd name="T77" fmla="*/ 2147483646 h 640"/>
              <a:gd name="T78" fmla="*/ 2147483646 w 2706"/>
              <a:gd name="T79" fmla="*/ 2147483646 h 640"/>
              <a:gd name="T80" fmla="*/ 2147483646 w 2706"/>
              <a:gd name="T81" fmla="*/ 2147483646 h 640"/>
              <a:gd name="T82" fmla="*/ 2147483646 w 2706"/>
              <a:gd name="T83" fmla="*/ 2147483646 h 640"/>
              <a:gd name="T84" fmla="*/ 2147483646 w 2706"/>
              <a:gd name="T85" fmla="*/ 2147483646 h 640"/>
              <a:gd name="T86" fmla="*/ 2147483646 w 2706"/>
              <a:gd name="T87" fmla="*/ 2147483646 h 640"/>
              <a:gd name="T88" fmla="*/ 2147483646 w 2706"/>
              <a:gd name="T89" fmla="*/ 2147483646 h 640"/>
              <a:gd name="T90" fmla="*/ 2147483646 w 2706"/>
              <a:gd name="T91" fmla="*/ 2147483646 h 640"/>
              <a:gd name="T92" fmla="*/ 2147483646 w 2706"/>
              <a:gd name="T93" fmla="*/ 2147483646 h 640"/>
              <a:gd name="T94" fmla="*/ 2147483646 w 2706"/>
              <a:gd name="T95" fmla="*/ 2147483646 h 640"/>
              <a:gd name="T96" fmla="*/ 2147483646 w 2706"/>
              <a:gd name="T97" fmla="*/ 2147483646 h 640"/>
              <a:gd name="T98" fmla="*/ 2147483646 w 2706"/>
              <a:gd name="T99" fmla="*/ 2147483646 h 640"/>
              <a:gd name="T100" fmla="*/ 2147483646 w 2706"/>
              <a:gd name="T101" fmla="*/ 2147483646 h 640"/>
              <a:gd name="T102" fmla="*/ 2147483646 w 2706"/>
              <a:gd name="T103" fmla="*/ 2147483646 h 640"/>
              <a:gd name="T104" fmla="*/ 2147483646 w 2706"/>
              <a:gd name="T105" fmla="*/ 2147483646 h 640"/>
              <a:gd name="T106" fmla="*/ 2147483646 w 2706"/>
              <a:gd name="T107" fmla="*/ 0 h 640"/>
              <a:gd name="T108" fmla="*/ 2147483646 w 2706"/>
              <a:gd name="T109" fmla="*/ 0 h 640"/>
              <a:gd name="T110" fmla="*/ 2147483646 w 2706"/>
              <a:gd name="T111" fmla="*/ 0 h 640"/>
              <a:gd name="T112" fmla="*/ 2147483646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rgbClr val="BFBFBF">
              <a:alpha val="2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" name="Freeform 18"/>
          <p:cNvSpPr>
            <a:spLocks/>
          </p:cNvSpPr>
          <p:nvPr/>
        </p:nvSpPr>
        <p:spPr bwMode="hidden">
          <a:xfrm>
            <a:off x="1892300" y="225425"/>
            <a:ext cx="6518275" cy="1227138"/>
          </a:xfrm>
          <a:custGeom>
            <a:avLst/>
            <a:gdLst>
              <a:gd name="T0" fmla="*/ 2147483646 w 5216"/>
              <a:gd name="T1" fmla="*/ 2147483646 h 762"/>
              <a:gd name="T2" fmla="*/ 2147483646 w 5216"/>
              <a:gd name="T3" fmla="*/ 2147483646 h 762"/>
              <a:gd name="T4" fmla="*/ 2147483646 w 5216"/>
              <a:gd name="T5" fmla="*/ 2147483646 h 762"/>
              <a:gd name="T6" fmla="*/ 2147483646 w 5216"/>
              <a:gd name="T7" fmla="*/ 2147483646 h 762"/>
              <a:gd name="T8" fmla="*/ 2147483646 w 5216"/>
              <a:gd name="T9" fmla="*/ 2147483646 h 762"/>
              <a:gd name="T10" fmla="*/ 2147483646 w 5216"/>
              <a:gd name="T11" fmla="*/ 2147483646 h 762"/>
              <a:gd name="T12" fmla="*/ 2147483646 w 5216"/>
              <a:gd name="T13" fmla="*/ 2147483646 h 762"/>
              <a:gd name="T14" fmla="*/ 2147483646 w 5216"/>
              <a:gd name="T15" fmla="*/ 2147483646 h 762"/>
              <a:gd name="T16" fmla="*/ 2147483646 w 5216"/>
              <a:gd name="T17" fmla="*/ 2147483646 h 762"/>
              <a:gd name="T18" fmla="*/ 2147483646 w 5216"/>
              <a:gd name="T19" fmla="*/ 2147483646 h 762"/>
              <a:gd name="T20" fmla="*/ 2147483646 w 5216"/>
              <a:gd name="T21" fmla="*/ 2147483646 h 762"/>
              <a:gd name="T22" fmla="*/ 2147483646 w 5216"/>
              <a:gd name="T23" fmla="*/ 2147483646 h 762"/>
              <a:gd name="T24" fmla="*/ 2147483646 w 5216"/>
              <a:gd name="T25" fmla="*/ 2147483646 h 762"/>
              <a:gd name="T26" fmla="*/ 2147483646 w 5216"/>
              <a:gd name="T27" fmla="*/ 0 h 762"/>
              <a:gd name="T28" fmla="*/ 2147483646 w 5216"/>
              <a:gd name="T29" fmla="*/ 2147483646 h 762"/>
              <a:gd name="T30" fmla="*/ 2147483646 w 5216"/>
              <a:gd name="T31" fmla="*/ 2147483646 h 762"/>
              <a:gd name="T32" fmla="*/ 0 w 5216"/>
              <a:gd name="T33" fmla="*/ 2147483646 h 762"/>
              <a:gd name="T34" fmla="*/ 2147483646 w 5216"/>
              <a:gd name="T35" fmla="*/ 2147483646 h 762"/>
              <a:gd name="T36" fmla="*/ 2147483646 w 5216"/>
              <a:gd name="T37" fmla="*/ 2147483646 h 762"/>
              <a:gd name="T38" fmla="*/ 2147483646 w 5216"/>
              <a:gd name="T39" fmla="*/ 2147483646 h 762"/>
              <a:gd name="T40" fmla="*/ 2147483646 w 5216"/>
              <a:gd name="T41" fmla="*/ 2147483646 h 762"/>
              <a:gd name="T42" fmla="*/ 2147483646 w 5216"/>
              <a:gd name="T43" fmla="*/ 2147483646 h 762"/>
              <a:gd name="T44" fmla="*/ 2147483646 w 5216"/>
              <a:gd name="T45" fmla="*/ 2147483646 h 762"/>
              <a:gd name="T46" fmla="*/ 2147483646 w 5216"/>
              <a:gd name="T47" fmla="*/ 2147483646 h 762"/>
              <a:gd name="T48" fmla="*/ 2147483646 w 5216"/>
              <a:gd name="T49" fmla="*/ 2147483646 h 762"/>
              <a:gd name="T50" fmla="*/ 2147483646 w 5216"/>
              <a:gd name="T51" fmla="*/ 2147483646 h 762"/>
              <a:gd name="T52" fmla="*/ 2147483646 w 5216"/>
              <a:gd name="T53" fmla="*/ 2147483646 h 762"/>
              <a:gd name="T54" fmla="*/ 2147483646 w 5216"/>
              <a:gd name="T55" fmla="*/ 2147483646 h 762"/>
              <a:gd name="T56" fmla="*/ 2147483646 w 5216"/>
              <a:gd name="T57" fmla="*/ 2147483646 h 762"/>
              <a:gd name="T58" fmla="*/ 2147483646 w 5216"/>
              <a:gd name="T59" fmla="*/ 2147483646 h 762"/>
              <a:gd name="T60" fmla="*/ 2147483646 w 5216"/>
              <a:gd name="T61" fmla="*/ 2147483646 h 762"/>
              <a:gd name="T62" fmla="*/ 2147483646 w 5216"/>
              <a:gd name="T63" fmla="*/ 2147483646 h 762"/>
              <a:gd name="T64" fmla="*/ 2147483646 w 5216"/>
              <a:gd name="T65" fmla="*/ 2147483646 h 762"/>
              <a:gd name="T66" fmla="*/ 2147483646 w 5216"/>
              <a:gd name="T67" fmla="*/ 2147483646 h 762"/>
              <a:gd name="T68" fmla="*/ 2147483646 w 5216"/>
              <a:gd name="T69" fmla="*/ 2147483646 h 762"/>
              <a:gd name="T70" fmla="*/ 2147483646 w 5216"/>
              <a:gd name="T71" fmla="*/ 2147483646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rgbClr val="BFBFB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 useBgFill="1">
        <p:nvSpPr>
          <p:cNvPr id="5" name="Freeform 10"/>
          <p:cNvSpPr>
            <a:spLocks/>
          </p:cNvSpPr>
          <p:nvPr/>
        </p:nvSpPr>
        <p:spPr bwMode="hidden">
          <a:xfrm>
            <a:off x="0" y="200025"/>
            <a:ext cx="9158288" cy="1252538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703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17BE-1A5B-4162-8121-F80F79E124D0}" type="datetimeFigureOut">
              <a:rPr lang="es-ES" smtClean="0"/>
              <a:t>24/11/2017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BDF0-FD4E-424C-8D77-6757B532E8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8744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17BE-1A5B-4162-8121-F80F79E124D0}" type="datetimeFigureOut">
              <a:rPr lang="es-ES" smtClean="0"/>
              <a:t>24/11/2017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BDF0-FD4E-424C-8D77-6757B532E8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479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17BE-1A5B-4162-8121-F80F79E124D0}" type="datetimeFigureOut">
              <a:rPr lang="es-ES" smtClean="0"/>
              <a:t>24/11/2017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BDF0-FD4E-424C-8D77-6757B532E8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0719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17BE-1A5B-4162-8121-F80F79E124D0}" type="datetimeFigureOut">
              <a:rPr lang="es-ES" smtClean="0"/>
              <a:t>24/11/2017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BDF0-FD4E-424C-8D77-6757B532E8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153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17BE-1A5B-4162-8121-F80F79E124D0}" type="datetimeFigureOut">
              <a:rPr lang="es-ES" smtClean="0"/>
              <a:t>24/11/2017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BDF0-FD4E-424C-8D77-6757B532E8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9777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17BE-1A5B-4162-8121-F80F79E124D0}" type="datetimeFigureOut">
              <a:rPr lang="es-ES" smtClean="0"/>
              <a:t>24/11/2017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BDF0-FD4E-424C-8D77-6757B532E8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61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17BE-1A5B-4162-8121-F80F79E124D0}" type="datetimeFigureOut">
              <a:rPr lang="es-ES" smtClean="0"/>
              <a:t>24/11/2017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BDF0-FD4E-424C-8D77-6757B532E8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7940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17BE-1A5B-4162-8121-F80F79E124D0}" type="datetimeFigureOut">
              <a:rPr lang="es-ES" smtClean="0"/>
              <a:t>24/11/2017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BDF0-FD4E-424C-8D77-6757B532E8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5636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917BE-1A5B-4162-8121-F80F79E124D0}" type="datetimeFigureOut">
              <a:rPr lang="es-ES" smtClean="0"/>
              <a:t>24/11/2017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8BDF0-FD4E-424C-8D77-6757B532E8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638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putationinstitute.com/research/Global-RepTrak-10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5.png"/><Relationship Id="rId18" Type="http://schemas.openxmlformats.org/officeDocument/2006/relationships/oleObject" Target="../embeddings/oleObject2.bin"/><Relationship Id="rId26" Type="http://schemas.openxmlformats.org/officeDocument/2006/relationships/image" Target="../media/image36.png"/><Relationship Id="rId3" Type="http://schemas.openxmlformats.org/officeDocument/2006/relationships/image" Target="../media/image17.jpeg"/><Relationship Id="rId21" Type="http://schemas.openxmlformats.org/officeDocument/2006/relationships/image" Target="../media/image31.jpeg"/><Relationship Id="rId7" Type="http://schemas.openxmlformats.org/officeDocument/2006/relationships/image" Target="../media/image21.png"/><Relationship Id="rId12" Type="http://schemas.openxmlformats.org/officeDocument/2006/relationships/image" Target="../media/image15.emf"/><Relationship Id="rId17" Type="http://schemas.openxmlformats.org/officeDocument/2006/relationships/image" Target="../media/image29.jpeg"/><Relationship Id="rId25" Type="http://schemas.openxmlformats.org/officeDocument/2006/relationships/image" Target="../media/image35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8.jpeg"/><Relationship Id="rId20" Type="http://schemas.openxmlformats.org/officeDocument/2006/relationships/image" Target="../media/image3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11" Type="http://schemas.openxmlformats.org/officeDocument/2006/relationships/oleObject" Target="../embeddings/oleObject1.bin"/><Relationship Id="rId24" Type="http://schemas.openxmlformats.org/officeDocument/2006/relationships/image" Target="../media/image34.jpeg"/><Relationship Id="rId5" Type="http://schemas.openxmlformats.org/officeDocument/2006/relationships/image" Target="../media/image19.jpeg"/><Relationship Id="rId15" Type="http://schemas.openxmlformats.org/officeDocument/2006/relationships/image" Target="../media/image27.jpeg"/><Relationship Id="rId23" Type="http://schemas.openxmlformats.org/officeDocument/2006/relationships/image" Target="../media/image33.jpeg"/><Relationship Id="rId10" Type="http://schemas.openxmlformats.org/officeDocument/2006/relationships/image" Target="../media/image24.jpeg"/><Relationship Id="rId19" Type="http://schemas.openxmlformats.org/officeDocument/2006/relationships/image" Target="../media/image16.emf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6.png"/><Relationship Id="rId22" Type="http://schemas.openxmlformats.org/officeDocument/2006/relationships/image" Target="../media/image32.jpeg"/><Relationship Id="rId27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0" y="2330349"/>
            <a:ext cx="9144000" cy="291956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utoShape 5" descr="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7" descr="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1" descr="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13" descr="Resultado de imagen de dsm nutritional productsç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36" y="617538"/>
            <a:ext cx="3846786" cy="1091526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4382810" y="2406402"/>
            <a:ext cx="47611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bg1"/>
                </a:solidFill>
              </a:rPr>
              <a:t>La </a:t>
            </a:r>
            <a:r>
              <a:rPr lang="es-ES" sz="3600" b="1" dirty="0">
                <a:solidFill>
                  <a:schemeClr val="bg1"/>
                </a:solidFill>
              </a:rPr>
              <a:t>importancia de la comunicación </a:t>
            </a:r>
            <a:r>
              <a:rPr lang="es-ES" sz="3600" b="1" dirty="0" smtClean="0">
                <a:solidFill>
                  <a:schemeClr val="bg1"/>
                </a:solidFill>
              </a:rPr>
              <a:t>orientada </a:t>
            </a:r>
            <a:r>
              <a:rPr lang="es-ES" sz="3600" b="1" dirty="0">
                <a:solidFill>
                  <a:schemeClr val="bg1"/>
                </a:solidFill>
              </a:rPr>
              <a:t>al consumidor de </a:t>
            </a:r>
            <a:r>
              <a:rPr lang="es-ES" sz="3600" b="1" dirty="0" smtClean="0">
                <a:solidFill>
                  <a:schemeClr val="bg1"/>
                </a:solidFill>
              </a:rPr>
              <a:t>pescado</a:t>
            </a:r>
          </a:p>
          <a:p>
            <a:endParaRPr lang="es-ES" sz="1600" b="1" dirty="0" smtClean="0">
              <a:solidFill>
                <a:schemeClr val="bg1"/>
              </a:solidFill>
            </a:endParaRPr>
          </a:p>
          <a:p>
            <a:pPr algn="ctr"/>
            <a:r>
              <a:rPr lang="es-ES" sz="1600" i="1" dirty="0" err="1" smtClean="0">
                <a:solidFill>
                  <a:schemeClr val="bg1"/>
                </a:solidFill>
              </a:rPr>
              <a:t>Celeiro</a:t>
            </a:r>
            <a:r>
              <a:rPr lang="es-ES" sz="1600" i="1" dirty="0" smtClean="0">
                <a:solidFill>
                  <a:schemeClr val="bg1"/>
                </a:solidFill>
              </a:rPr>
              <a:t>, 24 de noviembre 2017 </a:t>
            </a:r>
            <a:endParaRPr lang="en-GB" sz="1600" i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3" t="14870" r="21513" b="8659"/>
          <a:stretch/>
        </p:blipFill>
        <p:spPr bwMode="auto">
          <a:xfrm>
            <a:off x="-2085" y="16908"/>
            <a:ext cx="4116880" cy="684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4881442" y="5985396"/>
            <a:ext cx="37639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 smtClean="0"/>
              <a:t>Víctor Yuste Jordán</a:t>
            </a:r>
          </a:p>
          <a:p>
            <a:pPr algn="ctr"/>
            <a:r>
              <a:rPr lang="es-ES" sz="1400" b="1" i="1" dirty="0"/>
              <a:t>D</a:t>
            </a:r>
            <a:r>
              <a:rPr lang="es-ES" sz="1400" b="1" i="1" dirty="0" smtClean="0"/>
              <a:t>irector </a:t>
            </a:r>
            <a:r>
              <a:rPr lang="es-ES" sz="1400" b="1" i="1" dirty="0"/>
              <a:t>G</a:t>
            </a:r>
            <a:r>
              <a:rPr lang="es-ES" sz="1400" b="1" i="1" dirty="0" smtClean="0"/>
              <a:t>eneral </a:t>
            </a:r>
          </a:p>
          <a:p>
            <a:pPr algn="ctr"/>
            <a:r>
              <a:rPr lang="es-ES" sz="1400" b="1" i="1" dirty="0" smtClean="0"/>
              <a:t>Foro Interalimentario</a:t>
            </a:r>
            <a:endParaRPr lang="en-GB" sz="1400" b="1" i="1" dirty="0"/>
          </a:p>
        </p:txBody>
      </p:sp>
    </p:spTree>
    <p:extLst>
      <p:ext uri="{BB962C8B-B14F-4D97-AF65-F5344CB8AC3E}">
        <p14:creationId xmlns:p14="http://schemas.microsoft.com/office/powerpoint/2010/main" val="353885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761114" y="390874"/>
            <a:ext cx="60346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chemeClr val="accent5">
                    <a:lumMod val="75000"/>
                  </a:schemeClr>
                </a:solidFill>
              </a:rPr>
              <a:t>¿Qué espera el consumidor del sector?</a:t>
            </a:r>
            <a:endParaRPr lang="es-ES" sz="2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547559" y="1479274"/>
            <a:ext cx="7446910" cy="3068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sea un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sector innovador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mejoras 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tecnológicas continuas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ES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sea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 sector más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orientado al 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mercado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a los hábitos de los consumidores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Más información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de productos, especies y procesos</a:t>
            </a:r>
          </a:p>
          <a:p>
            <a:pPr algn="l"/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  <a:p>
            <a:pPr marL="285750" lvl="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Un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suministro estable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y de calidad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.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  <a:p>
            <a:pPr lvl="0" algn="l">
              <a:spcBef>
                <a:spcPts val="0"/>
              </a:spcBef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  <a:p>
            <a:pPr marL="285750" lvl="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Garantía y control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de la </a:t>
            </a:r>
            <a:r>
              <a:rPr lang="es-ES" sz="1600" b="1" dirty="0">
                <a:solidFill>
                  <a:srgbClr val="0049A2"/>
                </a:solidFill>
                <a:cs typeface="Leelawadee UI Semilight" panose="020B0402040204020203" pitchFamily="34" charset="-34"/>
              </a:rPr>
              <a:t>calidad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 del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producto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  <a:p>
            <a:pPr marL="285750" lvl="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s-ES" sz="1600" dirty="0">
              <a:solidFill>
                <a:srgbClr val="0049A2"/>
              </a:solidFill>
              <a:cs typeface="Leelawadee UI Semilight" panose="020B0402040204020203" pitchFamily="34" charset="-34"/>
            </a:endParaRPr>
          </a:p>
          <a:p>
            <a:pPr marL="285750" lvl="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49A2"/>
                </a:solidFill>
                <a:cs typeface="Leelawadee UI Semilight" panose="020B0402040204020203" pitchFamily="34" charset="-34"/>
              </a:rPr>
              <a:t>Seguridad alimentaria, honestidad y confianza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 </a:t>
            </a:r>
            <a:r>
              <a:rPr lang="es-ES" sz="1600" i="1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(lucha contra el fraude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)</a:t>
            </a:r>
            <a:endParaRPr lang="es-ES" sz="1600" dirty="0">
              <a:solidFill>
                <a:prstClr val="black">
                  <a:lumMod val="50000"/>
                  <a:lumOff val="50000"/>
                </a:prstClr>
              </a:solidFill>
              <a:cs typeface="Leelawadee UI Semilight" panose="020B0402040204020203" pitchFamily="34" charset="-34"/>
            </a:endParaRPr>
          </a:p>
          <a:p>
            <a:pPr algn="l"/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</p:txBody>
      </p:sp>
      <p:pic>
        <p:nvPicPr>
          <p:cNvPr id="35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677987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n de hab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509" y="4873219"/>
            <a:ext cx="4239491" cy="198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38993" y="5471682"/>
            <a:ext cx="4239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accent5">
                    <a:lumMod val="75000"/>
                  </a:schemeClr>
                </a:solidFill>
              </a:rPr>
              <a:t>¿Porqué no se lo decimos?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28683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977116" y="1076707"/>
            <a:ext cx="606055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chemeClr val="bg1">
                    <a:lumMod val="50000"/>
                  </a:schemeClr>
                </a:solidFill>
              </a:rPr>
              <a:t>Conocer las necesidades de los clientes</a:t>
            </a:r>
            <a:endParaRPr lang="es-ES" sz="4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0"/>
            <a:ext cx="2699792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1015073" cy="19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699792" y="3542171"/>
            <a:ext cx="59861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Solo hay una regla para ser un buen </a:t>
            </a:r>
            <a:r>
              <a:rPr lang="es-ES" sz="3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comunicador: </a:t>
            </a:r>
            <a:r>
              <a:rPr lang="es-ES" sz="3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aprender a </a:t>
            </a:r>
            <a:r>
              <a:rPr lang="es-ES" sz="3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escuchar</a:t>
            </a:r>
            <a:br>
              <a:rPr lang="es-ES" sz="3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s-ES" sz="2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s-E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s-E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Christopher </a:t>
            </a:r>
            <a:r>
              <a:rPr lang="es-ES" sz="2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Morley</a:t>
            </a:r>
            <a:r>
              <a:rPr lang="es-E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GB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5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1122362" y="375486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49A2"/>
                </a:solidFill>
              </a:rPr>
              <a:t>La importancia de saber comunicar y de saber escuchar</a:t>
            </a:r>
          </a:p>
        </p:txBody>
      </p:sp>
      <p:pic>
        <p:nvPicPr>
          <p:cNvPr id="35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677987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677987" y="1947879"/>
            <a:ext cx="8096652" cy="3046988"/>
            <a:chOff x="677987" y="1591629"/>
            <a:chExt cx="8096652" cy="3046988"/>
          </a:xfrm>
        </p:grpSpPr>
        <p:sp>
          <p:nvSpPr>
            <p:cNvPr id="8" name="7 Rectángulo"/>
            <p:cNvSpPr/>
            <p:nvPr/>
          </p:nvSpPr>
          <p:spPr>
            <a:xfrm>
              <a:off x="677987" y="1591629"/>
              <a:ext cx="7305304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Leelawadee UI Semilight" panose="020B0402040204020203" pitchFamily="34" charset="-34"/>
                </a:rPr>
                <a:t>Antes de llegar a los consumidores hay que garantizar los principios de calidad y seguridad a los eslabones anteriores.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s-E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Leelawadee UI Semilight" panose="020B0402040204020203" pitchFamily="34" charset="-34"/>
                </a:rPr>
                <a:t>Necesidad </a:t>
              </a:r>
              <a:r>
                <a:rPr lang="es-E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Leelawadee UI Semilight" panose="020B0402040204020203" pitchFamily="34" charset="-34"/>
                </a:rPr>
                <a:t>de un </a:t>
              </a:r>
              <a:r>
                <a:rPr lang="es-E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Leelawadee UI Semilight" panose="020B0402040204020203" pitchFamily="34" charset="-34"/>
                </a:rPr>
                <a:t>trabajo colaborativo, alineado y comunicativo </a:t>
              </a:r>
              <a:r>
                <a:rPr lang="es-E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Leelawadee UI Semilight" panose="020B0402040204020203" pitchFamily="34" charset="-34"/>
                </a:rPr>
                <a:t>para que saber: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endPara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s-E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Leelawadee UI Semilight" panose="020B0402040204020203" pitchFamily="34" charset="-34"/>
                </a:rPr>
                <a:t>Qué necesitas y qué necesitan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s-E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Leelawadee UI Semilight" panose="020B0402040204020203" pitchFamily="34" charset="-34"/>
                </a:rPr>
                <a:t>Qué haces y qué hacen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s-E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Leelawadee UI Semilight" panose="020B0402040204020203" pitchFamily="34" charset="-34"/>
                </a:rPr>
                <a:t>Qué puedes y qué pueden mejorar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s-E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Leelawadee UI Semilight" panose="020B0402040204020203" pitchFamily="34" charset="-34"/>
                </a:rPr>
                <a:t>Cómo mejorar y cómo ayudarles a mejorar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s-E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Leelawadee UI Semilight" panose="020B0402040204020203" pitchFamily="34" charset="-34"/>
                </a:rPr>
                <a:t>Cómo alcanzar y que alcancen la sostenibilidad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endParaRPr>
            </a:p>
          </p:txBody>
        </p:sp>
        <p:sp>
          <p:nvSpPr>
            <p:cNvPr id="3" name="2 Cerrar llave"/>
            <p:cNvSpPr/>
            <p:nvPr/>
          </p:nvSpPr>
          <p:spPr>
            <a:xfrm>
              <a:off x="5854329" y="2883647"/>
              <a:ext cx="546265" cy="1116270"/>
            </a:xfrm>
            <a:prstGeom prst="rightBrace">
              <a:avLst/>
            </a:prstGeom>
            <a:ln w="28575">
              <a:solidFill>
                <a:srgbClr val="004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6542078" y="3118616"/>
              <a:ext cx="22325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>
                  <a:solidFill>
                    <a:srgbClr val="0049A2"/>
                  </a:solidFill>
                </a:rPr>
                <a:t>TRAZABILIDAD DE LA CADENA</a:t>
              </a:r>
              <a:endParaRPr lang="en-GB" dirty="0">
                <a:solidFill>
                  <a:srgbClr val="0049A2"/>
                </a:solidFill>
              </a:endParaRPr>
            </a:p>
          </p:txBody>
        </p:sp>
      </p:grpSp>
      <p:pic>
        <p:nvPicPr>
          <p:cNvPr id="9" name="Imagen 8" descr="C:\Users\victor yuste\Documents\MIS DOCUMENTOS\TEMAS SOCIOS\GIL COMES\Foto_1 producto MG_71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49" y="4994866"/>
            <a:ext cx="2198850" cy="161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C:\Users\victor yuste\Documents\MIS DOCUMENTOS\TEMAS SOCIOS\GIL COMES\Foto_3 producto MG_743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08" y="4994866"/>
            <a:ext cx="1082228" cy="161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C:\Users\victor yuste\Documents\MIS DOCUMENTOS\TEMAS SOCIOS\GIL COMES\Foto_4 producto MG_772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890" y="4868178"/>
            <a:ext cx="2814955" cy="174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59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875453" y="391124"/>
            <a:ext cx="35653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rgbClr val="0049A2"/>
                </a:solidFill>
              </a:rPr>
              <a:t>¿Qué retos nos esperan en el sector de cara al consumidor?</a:t>
            </a:r>
            <a:endParaRPr lang="es-ES" sz="2600" b="1" i="1" dirty="0">
              <a:solidFill>
                <a:srgbClr val="0049A2"/>
              </a:solidFill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338993" y="1797508"/>
            <a:ext cx="4920043" cy="3523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16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nnovación para mejorar procesos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producción y para adelantarse a las 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necesidades de los consumidores </a:t>
            </a:r>
            <a:b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s-ES" sz="1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chemeClr val="accent4"/>
                </a:solidFill>
                <a:cs typeface="Leelawadee UI Semilight" panose="020B0402040204020203" pitchFamily="34" charset="-34"/>
              </a:rPr>
              <a:t>Aumento de la demanda de información</a:t>
            </a:r>
            <a:r>
              <a:rPr lang="es-ES" sz="2000" b="1" dirty="0">
                <a:solidFill>
                  <a:schemeClr val="accent4"/>
                </a:solidFill>
                <a:cs typeface="Leelawadee UI Semilight" panose="020B0402040204020203" pitchFamily="34" charset="-34"/>
              </a:rPr>
              <a:t>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por parte de los agentes de la cadena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alimentaria</a:t>
            </a:r>
          </a:p>
          <a:p>
            <a:pPr algn="l"/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No dar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por sentado que los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consumidores saben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y conocen nuestros procesos, y estándares de calidad y seguridad: Hay que </a:t>
            </a:r>
            <a:r>
              <a:rPr lang="es-ES" sz="1600" b="1" dirty="0">
                <a:solidFill>
                  <a:srgbClr val="FFC000"/>
                </a:solidFill>
                <a:cs typeface="Leelawadee UI Semilight" panose="020B0402040204020203" pitchFamily="34" charset="-34"/>
              </a:rPr>
              <a:t>INFORMARLES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ES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endParaRPr lang="es-ES" sz="1600" b="1" dirty="0">
              <a:solidFill>
                <a:srgbClr val="0049A2"/>
              </a:solidFill>
              <a:cs typeface="Leelawadee UI Semilight" panose="020B0402040204020203" pitchFamily="34" charset="-34"/>
            </a:endParaRPr>
          </a:p>
        </p:txBody>
      </p:sp>
      <p:pic>
        <p:nvPicPr>
          <p:cNvPr id="35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677987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38993" y="4544875"/>
            <a:ext cx="4638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 smtClean="0">
              <a:solidFill>
                <a:schemeClr val="tx1">
                  <a:lumMod val="50000"/>
                  <a:lumOff val="50000"/>
                </a:schemeClr>
              </a:solidFill>
              <a:cs typeface="Leelawadee UI Semilight" panose="020B0402040204020203" pitchFamily="34" charset="-34"/>
            </a:endParaRPr>
          </a:p>
          <a:p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cs typeface="Leelawadee UI Semilight" panose="020B0402040204020203" pitchFamily="34" charset="-34"/>
            </a:endParaRPr>
          </a:p>
        </p:txBody>
      </p:sp>
      <p:pic>
        <p:nvPicPr>
          <p:cNvPr id="6146" name="Picture 2" descr="Resultado de imagen de far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7" r="2911"/>
          <a:stretch/>
        </p:blipFill>
        <p:spPr bwMode="auto">
          <a:xfrm>
            <a:off x="6019573" y="19636"/>
            <a:ext cx="3124428" cy="460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fotos01.laprovincia.es/fotos/noticias/318x200/2012-10-05_IMG_2012-09-28_00.55.30__65443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573" y="5050155"/>
            <a:ext cx="3124428" cy="180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Resultado de imagen de fotos pescaderias mercadonaç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796" y="5050155"/>
            <a:ext cx="2718435" cy="1807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92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1122362" y="375486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0049A2"/>
                </a:solidFill>
              </a:rPr>
              <a:t>La relación con los consumidores I</a:t>
            </a:r>
            <a:endParaRPr lang="es-ES" sz="2400" b="1" i="1" dirty="0">
              <a:solidFill>
                <a:srgbClr val="0049A2"/>
              </a:solidFill>
            </a:endParaRPr>
          </a:p>
        </p:txBody>
      </p:sp>
      <p:pic>
        <p:nvPicPr>
          <p:cNvPr id="35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677987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8411" y="3326743"/>
            <a:ext cx="91271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i="1" dirty="0">
                <a:solidFill>
                  <a:srgbClr val="0049A2"/>
                </a:solidFill>
                <a:cs typeface="Leelawadee UI Semilight" panose="020B0402040204020203" pitchFamily="34" charset="-34"/>
              </a:rPr>
              <a:t>Los </a:t>
            </a:r>
            <a:r>
              <a:rPr lang="es-ES" sz="2000" i="1" dirty="0" smtClean="0">
                <a:solidFill>
                  <a:srgbClr val="0049A2"/>
                </a:solidFill>
                <a:cs typeface="Leelawadee UI Semilight" panose="020B0402040204020203" pitchFamily="34" charset="-34"/>
              </a:rPr>
              <a:t>pescadores han </a:t>
            </a:r>
            <a:r>
              <a:rPr lang="es-ES" sz="2000" i="1" dirty="0">
                <a:solidFill>
                  <a:srgbClr val="0049A2"/>
                </a:solidFill>
                <a:cs typeface="Leelawadee UI Semilight" panose="020B0402040204020203" pitchFamily="34" charset="-34"/>
              </a:rPr>
              <a:t>de </a:t>
            </a:r>
            <a:r>
              <a:rPr lang="es-ES" sz="2000" b="1" i="1" dirty="0">
                <a:solidFill>
                  <a:srgbClr val="0049A2"/>
                </a:solidFill>
                <a:cs typeface="Leelawadee UI Semilight" panose="020B0402040204020203" pitchFamily="34" charset="-34"/>
              </a:rPr>
              <a:t>mirar </a:t>
            </a:r>
            <a:r>
              <a:rPr lang="es-ES" sz="2000" b="1" i="1" dirty="0" smtClean="0">
                <a:solidFill>
                  <a:srgbClr val="0049A2"/>
                </a:solidFill>
                <a:cs typeface="Leelawadee UI Semilight" panose="020B0402040204020203" pitchFamily="34" charset="-34"/>
              </a:rPr>
              <a:t>hacia abajo </a:t>
            </a:r>
            <a:r>
              <a:rPr lang="es-ES" sz="2000" i="1" dirty="0">
                <a:solidFill>
                  <a:srgbClr val="0049A2"/>
                </a:solidFill>
                <a:cs typeface="Leelawadee UI Semilight" panose="020B0402040204020203" pitchFamily="34" charset="-34"/>
              </a:rPr>
              <a:t>de la cadena agroalimentaria e </a:t>
            </a:r>
            <a:r>
              <a:rPr lang="es-ES" sz="2000" b="1" i="1" dirty="0">
                <a:solidFill>
                  <a:srgbClr val="0049A2"/>
                </a:solidFill>
                <a:cs typeface="Leelawadee UI Semilight" panose="020B0402040204020203" pitchFamily="34" charset="-34"/>
              </a:rPr>
              <a:t>ir de las manos </a:t>
            </a:r>
            <a:r>
              <a:rPr lang="es-ES" sz="2000" i="1" dirty="0">
                <a:solidFill>
                  <a:srgbClr val="0049A2"/>
                </a:solidFill>
                <a:cs typeface="Leelawadee UI Semilight" panose="020B0402040204020203" pitchFamily="34" charset="-34"/>
              </a:rPr>
              <a:t>de sus </a:t>
            </a:r>
            <a:r>
              <a:rPr lang="es-ES" sz="2000" i="1" dirty="0" smtClean="0">
                <a:solidFill>
                  <a:srgbClr val="0049A2"/>
                </a:solidFill>
                <a:cs typeface="Leelawadee UI Semilight" panose="020B0402040204020203" pitchFamily="34" charset="-34"/>
              </a:rPr>
              <a:t>clientes inmediatos. </a:t>
            </a:r>
            <a:r>
              <a:rPr lang="es-ES" sz="2000" i="1" dirty="0">
                <a:solidFill>
                  <a:srgbClr val="0049A2"/>
                </a:solidFill>
                <a:cs typeface="Leelawadee UI Semilight" panose="020B0402040204020203" pitchFamily="34" charset="-34"/>
              </a:rPr>
              <a:t>Hay que </a:t>
            </a:r>
            <a:r>
              <a:rPr lang="es-ES" sz="2000" b="1" i="1" dirty="0">
                <a:solidFill>
                  <a:srgbClr val="0049A2"/>
                </a:solidFill>
                <a:cs typeface="Leelawadee UI Semilight" panose="020B0402040204020203" pitchFamily="34" charset="-34"/>
              </a:rPr>
              <a:t>escuchar </a:t>
            </a:r>
            <a:r>
              <a:rPr lang="es-ES" sz="2000" i="1" dirty="0">
                <a:solidFill>
                  <a:srgbClr val="0049A2"/>
                </a:solidFill>
                <a:cs typeface="Leelawadee UI Semilight" panose="020B0402040204020203" pitchFamily="34" charset="-34"/>
              </a:rPr>
              <a:t>a los </a:t>
            </a:r>
            <a:r>
              <a:rPr lang="es-ES" sz="2000" i="1" dirty="0" smtClean="0">
                <a:solidFill>
                  <a:srgbClr val="0049A2"/>
                </a:solidFill>
                <a:cs typeface="Leelawadee UI Semilight" panose="020B0402040204020203" pitchFamily="34" charset="-34"/>
              </a:rPr>
              <a:t>pescadores, a la </a:t>
            </a:r>
            <a:r>
              <a:rPr lang="es-ES" sz="2000" i="1" dirty="0">
                <a:solidFill>
                  <a:srgbClr val="0049A2"/>
                </a:solidFill>
                <a:cs typeface="Leelawadee UI Semilight" panose="020B0402040204020203" pitchFamily="34" charset="-34"/>
              </a:rPr>
              <a:t>industria y al </a:t>
            </a:r>
            <a:r>
              <a:rPr lang="es-ES" sz="2000" i="1" dirty="0" smtClean="0">
                <a:solidFill>
                  <a:srgbClr val="0049A2"/>
                </a:solidFill>
                <a:cs typeface="Leelawadee UI Semilight" panose="020B0402040204020203" pitchFamily="34" charset="-34"/>
              </a:rPr>
              <a:t>consumidor </a:t>
            </a:r>
            <a:r>
              <a:rPr lang="es-ES" sz="2000" i="1" dirty="0">
                <a:solidFill>
                  <a:srgbClr val="0049A2"/>
                </a:solidFill>
                <a:cs typeface="Leelawadee UI Semilight" panose="020B0402040204020203" pitchFamily="34" charset="-34"/>
              </a:rPr>
              <a:t>para conocer sus gustos y necesidades</a:t>
            </a:r>
            <a:endParaRPr lang="es-ES" sz="2000" b="1" i="1" dirty="0">
              <a:solidFill>
                <a:srgbClr val="0049A2"/>
              </a:solidFill>
              <a:cs typeface="Leelawadee UI Semilight" panose="020B0402040204020203" pitchFamily="34" charset="-34"/>
            </a:endParaRPr>
          </a:p>
        </p:txBody>
      </p:sp>
      <p:pic>
        <p:nvPicPr>
          <p:cNvPr id="7170" name="Picture 2" descr="Resultado de imagen de lonja de pescad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42089" r="-140" b="18461"/>
          <a:stretch/>
        </p:blipFill>
        <p:spPr bwMode="auto">
          <a:xfrm>
            <a:off x="-1" y="4437619"/>
            <a:ext cx="9144001" cy="242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77987" y="919570"/>
            <a:ext cx="869124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600" b="1" dirty="0" smtClean="0">
              <a:solidFill>
                <a:srgbClr val="0049A2"/>
              </a:solidFill>
              <a:cs typeface="Leelawadee UI Semilight" panose="020B0402040204020203" pitchFamily="34" charset="-34"/>
            </a:endParaRPr>
          </a:p>
          <a:p>
            <a:r>
              <a:rPr lang="es-ES" sz="1600" b="1" dirty="0" smtClean="0">
                <a:solidFill>
                  <a:srgbClr val="0049A2"/>
                </a:solidFill>
                <a:cs typeface="Leelawadee UI Semilight" panose="020B0402040204020203" pitchFamily="34" charset="-34"/>
              </a:rPr>
              <a:t>CONSUMIDOR: </a:t>
            </a:r>
          </a:p>
          <a:p>
            <a:endParaRPr lang="es-ES" sz="900" b="1" dirty="0" smtClean="0">
              <a:solidFill>
                <a:srgbClr val="0049A2"/>
              </a:solidFill>
              <a:cs typeface="Leelawadee UI Semilight" panose="020B04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Último eslabón de la cadena, pero es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el actor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protagonista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Es exigente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Cada vez más informado o ¿desinformado?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FF0000"/>
                </a:solidFill>
                <a:cs typeface="Leelawadee UI Semilight" panose="020B0402040204020203" pitchFamily="34" charset="-34"/>
              </a:rPr>
              <a:t>NO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Leelawadee UI Semilight" panose="020B0402040204020203" pitchFamily="34" charset="-34"/>
              </a:rPr>
              <a:t>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sabe casi nada de pescado ni de sus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procesos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B050"/>
                </a:solidFill>
                <a:cs typeface="Leelawadee UI Semilight" panose="020B0402040204020203" pitchFamily="34" charset="-34"/>
              </a:rPr>
              <a:t>SÍ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cs typeface="Leelawadee UI Semilight" panose="020B0402040204020203" pitchFamily="34" charset="-34"/>
              </a:rPr>
              <a:t>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sabe si un producto le gusta o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Hay que anteponerse a las necesidades del cliente final </a:t>
            </a:r>
          </a:p>
          <a:p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cs typeface="Leelawadee UI Semilight" panose="020B0402040204020203" pitchFamily="34" charset="-34"/>
            </a:endParaRPr>
          </a:p>
        </p:txBody>
      </p:sp>
      <p:sp>
        <p:nvSpPr>
          <p:cNvPr id="11" name="10 Flecha derecha"/>
          <p:cNvSpPr/>
          <p:nvPr/>
        </p:nvSpPr>
        <p:spPr>
          <a:xfrm>
            <a:off x="6275996" y="2730974"/>
            <a:ext cx="318974" cy="24986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11 CuadroTexto"/>
          <p:cNvSpPr txBox="1"/>
          <p:nvPr/>
        </p:nvSpPr>
        <p:spPr>
          <a:xfrm>
            <a:off x="6711701" y="2671240"/>
            <a:ext cx="1818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rgbClr val="FFC000"/>
                </a:solidFill>
              </a:rPr>
              <a:t>INNOVACIÓN</a:t>
            </a:r>
            <a:endParaRPr lang="en-GB" i="1" dirty="0">
              <a:solidFill>
                <a:srgbClr val="FFC000"/>
              </a:solidFill>
            </a:endParaRPr>
          </a:p>
        </p:txBody>
      </p:sp>
      <p:sp>
        <p:nvSpPr>
          <p:cNvPr id="14" name="13 Flecha derecha"/>
          <p:cNvSpPr/>
          <p:nvPr/>
        </p:nvSpPr>
        <p:spPr>
          <a:xfrm>
            <a:off x="5701280" y="2199527"/>
            <a:ext cx="318974" cy="24986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14 CuadroTexto"/>
          <p:cNvSpPr txBox="1"/>
          <p:nvPr/>
        </p:nvSpPr>
        <p:spPr>
          <a:xfrm>
            <a:off x="6020254" y="2139793"/>
            <a:ext cx="320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rgbClr val="FFC000"/>
                </a:solidFill>
              </a:rPr>
              <a:t>FORMACIÓN E INFORMACIÓN</a:t>
            </a:r>
            <a:endParaRPr lang="en-GB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4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1122362" y="375486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5">
                    <a:lumMod val="75000"/>
                  </a:schemeClr>
                </a:solidFill>
              </a:rPr>
              <a:t>La relación con los consumidores II</a:t>
            </a:r>
            <a:endParaRPr lang="es-ES" sz="2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5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677987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491612" y="1097211"/>
            <a:ext cx="85147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Mayor la 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sensibilidad del consumidor en temas de Seguridad Alimentaria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y por tanto, 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mayor esfuerzo del sector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por trasladarle información y garantizarle confianza.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Mayor conexión con el consumidor: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si construimos confianza, construimos futuro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Existe aquí mucho recorrido de mejora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y tenemos que reconocerlo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.</a:t>
            </a:r>
          </a:p>
          <a:p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Recibe información por múltiples canales 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¿a cual de ellos creer?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El sector, junto con las AAPP, deben ser aliados de los MMCC y suministrarles información: veraz, transparente, clara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Ante una nueva era de la información hay que ser pro-activo y contundente ante informaciones sensacionalistas.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  <a:p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6824" y="4484833"/>
            <a:ext cx="9127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i="1" dirty="0" smtClean="0">
                <a:solidFill>
                  <a:srgbClr val="FFC000"/>
                </a:solidFill>
                <a:cs typeface="Leelawadee UI Semilight" panose="020B0402040204020203" pitchFamily="34" charset="-34"/>
              </a:rPr>
              <a:t>El </a:t>
            </a:r>
            <a:r>
              <a:rPr lang="es-ES" sz="2800" b="1" i="1" dirty="0">
                <a:solidFill>
                  <a:srgbClr val="FFC000"/>
                </a:solidFill>
                <a:cs typeface="Leelawadee UI Semilight" panose="020B0402040204020203" pitchFamily="34" charset="-34"/>
              </a:rPr>
              <a:t>consumidor puede ser nuestro </a:t>
            </a:r>
            <a:r>
              <a:rPr lang="es-ES" sz="2800" b="1" i="1" dirty="0" smtClean="0">
                <a:solidFill>
                  <a:srgbClr val="FFC000"/>
                </a:solidFill>
                <a:cs typeface="Leelawadee UI Semilight" panose="020B0402040204020203" pitchFamily="34" charset="-34"/>
              </a:rPr>
              <a:t>mejor </a:t>
            </a:r>
            <a:r>
              <a:rPr lang="es-ES" sz="2800" b="1" i="1" dirty="0">
                <a:solidFill>
                  <a:srgbClr val="FFC000"/>
                </a:solidFill>
                <a:cs typeface="Leelawadee UI Semilight" panose="020B0402040204020203" pitchFamily="34" charset="-34"/>
              </a:rPr>
              <a:t>aliado </a:t>
            </a:r>
          </a:p>
        </p:txBody>
      </p:sp>
      <p:pic>
        <p:nvPicPr>
          <p:cNvPr id="8194" name="Picture 2" descr="Resultado de imagen de PESCADO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56" b="27443"/>
          <a:stretch/>
        </p:blipFill>
        <p:spPr bwMode="auto">
          <a:xfrm>
            <a:off x="-43355" y="5190136"/>
            <a:ext cx="9187355" cy="165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0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761114" y="390874"/>
            <a:ext cx="6034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49A2"/>
                </a:solidFill>
              </a:rPr>
              <a:t>¿Qué espera el consumidor del sector?</a:t>
            </a: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2818311" y="1274191"/>
            <a:ext cx="3435161" cy="4665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sea un </a:t>
            </a:r>
            <a:r>
              <a:rPr lang="es-E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sector innovador </a:t>
            </a:r>
            <a:r>
              <a:rPr lang="es-E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 </a:t>
            </a:r>
            <a:r>
              <a:rPr lang="es-E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mejoras </a:t>
            </a:r>
            <a:r>
              <a:rPr lang="es-E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tecnológicas continuas </a:t>
            </a:r>
          </a:p>
        </p:txBody>
      </p:sp>
      <p:pic>
        <p:nvPicPr>
          <p:cNvPr id="35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677987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311" y="2107410"/>
            <a:ext cx="3808232" cy="254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884899" y="5353995"/>
            <a:ext cx="3741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Seguridad alimentaria, honestidad y confianza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(lucha contra el fraude)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77987" y="4279163"/>
            <a:ext cx="3172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Garantía y control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de la </a:t>
            </a: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calidad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del producto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6037444" y="2473463"/>
            <a:ext cx="2747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Un</a:t>
            </a: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 suministro 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sostenible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y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de calidad</a:t>
            </a:r>
          </a:p>
        </p:txBody>
      </p:sp>
      <p:sp>
        <p:nvSpPr>
          <p:cNvPr id="6" name="5 Rectángulo"/>
          <p:cNvSpPr/>
          <p:nvPr/>
        </p:nvSpPr>
        <p:spPr>
          <a:xfrm>
            <a:off x="6037444" y="4252423"/>
            <a:ext cx="28220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Mas información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de productos, especies y procesos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48057" y="2427591"/>
            <a:ext cx="26587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 sea un </a:t>
            </a: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sector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más orientado al mercado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a los </a:t>
            </a: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hábitos 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 consumidor</a:t>
            </a:r>
            <a:endParaRPr lang="es-E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06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3" b="12974"/>
          <a:stretch/>
        </p:blipFill>
        <p:spPr>
          <a:xfrm>
            <a:off x="3092424" y="1986049"/>
            <a:ext cx="3266724" cy="32324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</p:pic>
      <p:pic>
        <p:nvPicPr>
          <p:cNvPr id="1026" name="Picture 2" descr="http://3.bp.blogspot.com/-0wkZiIHUHzU/UQcD1jPGg4I/AAAAAAAAAbI/_IEMt5MVcJk/s1600/7142922-ojos-de-dibujos-animados-buscando-izquierdo-flip-y-aspecto-correc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2562">
            <a:off x="1761987" y="1979945"/>
            <a:ext cx="923249" cy="92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3.bp.blogspot.com/-0wkZiIHUHzU/UQcD1jPGg4I/AAAAAAAAAbI/_IEMt5MVcJk/s1600/7142922-ojos-de-dibujos-animados-buscando-izquierdo-flip-y-aspecto-correc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073">
            <a:off x="1887108" y="4522563"/>
            <a:ext cx="923249" cy="92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3.bp.blogspot.com/-0wkZiIHUHzU/UQcD1jPGg4I/AAAAAAAAAbI/_IEMt5MVcJk/s1600/7142922-ojos-de-dibujos-animados-buscando-izquierdo-flip-y-aspecto-correc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6841" flipH="1">
            <a:off x="6760738" y="2106064"/>
            <a:ext cx="891272" cy="89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3.bp.blogspot.com/-0wkZiIHUHzU/UQcD1jPGg4I/AAAAAAAAAbI/_IEMt5MVcJk/s1600/7142922-ojos-de-dibujos-animados-buscando-izquierdo-flip-y-aspecto-correc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1469" flipH="1">
            <a:off x="5942728" y="1224332"/>
            <a:ext cx="891272" cy="89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3.bp.blogspot.com/-0wkZiIHUHzU/UQcD1jPGg4I/AAAAAAAAAbI/_IEMt5MVcJk/s1600/7142922-ojos-de-dibujos-animados-buscando-izquierdo-flip-y-aspecto-correc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3426" flipH="1">
            <a:off x="6462415" y="4573725"/>
            <a:ext cx="891272" cy="89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3.bp.blogspot.com/-0wkZiIHUHzU/UQcD1jPGg4I/AAAAAAAAAbI/_IEMt5MVcJk/s1600/7142922-ojos-de-dibujos-animados-buscando-izquierdo-flip-y-aspecto-correc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632">
            <a:off x="2404931" y="1138229"/>
            <a:ext cx="923249" cy="92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3.bp.blogspot.com/-0wkZiIHUHzU/UQcD1jPGg4I/AAAAAAAAAbI/_IEMt5MVcJk/s1600/7142922-ojos-de-dibujos-animados-buscando-izquierdo-flip-y-aspecto-correct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8" t="1" b="-4390"/>
          <a:stretch/>
        </p:blipFill>
        <p:spPr bwMode="auto">
          <a:xfrm rot="1033712" flipH="1">
            <a:off x="5827844" y="5633015"/>
            <a:ext cx="796640" cy="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3.bp.blogspot.com/-0wkZiIHUHzU/UQcD1jPGg4I/AAAAAAAAAbI/_IEMt5MVcJk/s1600/7142922-ojos-de-dibujos-animados-buscando-izquierdo-flip-y-aspecto-correct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-1" b="-2590"/>
          <a:stretch/>
        </p:blipFill>
        <p:spPr bwMode="auto">
          <a:xfrm rot="20972639">
            <a:off x="2453529" y="5569103"/>
            <a:ext cx="826055" cy="94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uadroTexto 35"/>
          <p:cNvSpPr txBox="1"/>
          <p:nvPr/>
        </p:nvSpPr>
        <p:spPr>
          <a:xfrm>
            <a:off x="472819" y="3199210"/>
            <a:ext cx="1998222" cy="8309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cs typeface="Arial" panose="020B0604020202020204" pitchFamily="34" charset="0"/>
              </a:rPr>
              <a:t>Construir imagen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6515143" y="3254300"/>
            <a:ext cx="2106234" cy="8309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28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es-ES" sz="2400" dirty="0"/>
              <a:t>Proteger reputación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871869" y="270520"/>
            <a:ext cx="8102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0049A2"/>
                </a:solidFill>
              </a:rPr>
              <a:t>¿Por qué hay que comunicar a los consumidores? I</a:t>
            </a:r>
            <a:endParaRPr lang="es-ES" sz="2400" b="1" i="1" dirty="0">
              <a:solidFill>
                <a:srgbClr val="0049A2"/>
              </a:solidFill>
            </a:endParaRPr>
          </a:p>
        </p:txBody>
      </p:sp>
      <p:pic>
        <p:nvPicPr>
          <p:cNvPr id="18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677987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6"/>
          <p:cNvSpPr txBox="1"/>
          <p:nvPr/>
        </p:nvSpPr>
        <p:spPr>
          <a:xfrm>
            <a:off x="3536006" y="5435481"/>
            <a:ext cx="2106234" cy="8309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es-ES" sz="2400" dirty="0"/>
              <a:t>¿Garantizar las ventas?</a:t>
            </a:r>
          </a:p>
        </p:txBody>
      </p:sp>
      <p:sp>
        <p:nvSpPr>
          <p:cNvPr id="20" name="CuadroTexto 17"/>
          <p:cNvSpPr txBox="1"/>
          <p:nvPr/>
        </p:nvSpPr>
        <p:spPr>
          <a:xfrm>
            <a:off x="3501760" y="958269"/>
            <a:ext cx="2348434" cy="8309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es-ES" sz="2400" dirty="0"/>
              <a:t>¿Confianza del consumidor?</a:t>
            </a:r>
          </a:p>
        </p:txBody>
      </p:sp>
    </p:spTree>
    <p:extLst>
      <p:ext uri="{BB962C8B-B14F-4D97-AF65-F5344CB8AC3E}">
        <p14:creationId xmlns:p14="http://schemas.microsoft.com/office/powerpoint/2010/main" val="112760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3" b="12974"/>
          <a:stretch/>
        </p:blipFill>
        <p:spPr>
          <a:xfrm>
            <a:off x="3011571" y="1709555"/>
            <a:ext cx="3142988" cy="38287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</p:pic>
      <p:sp>
        <p:nvSpPr>
          <p:cNvPr id="7" name="3 Elipse"/>
          <p:cNvSpPr/>
          <p:nvPr/>
        </p:nvSpPr>
        <p:spPr>
          <a:xfrm>
            <a:off x="2741330" y="4742718"/>
            <a:ext cx="1492353" cy="106868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Sistema educativo</a:t>
            </a:r>
          </a:p>
        </p:txBody>
      </p:sp>
      <p:sp>
        <p:nvSpPr>
          <p:cNvPr id="8" name="5 Elipse"/>
          <p:cNvSpPr/>
          <p:nvPr/>
        </p:nvSpPr>
        <p:spPr>
          <a:xfrm>
            <a:off x="1099804" y="2796635"/>
            <a:ext cx="1782198" cy="104391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Administración pública / Instituciones</a:t>
            </a:r>
          </a:p>
        </p:txBody>
      </p:sp>
      <p:sp>
        <p:nvSpPr>
          <p:cNvPr id="9" name="6 Elipse"/>
          <p:cNvSpPr/>
          <p:nvPr/>
        </p:nvSpPr>
        <p:spPr>
          <a:xfrm>
            <a:off x="4504303" y="1168734"/>
            <a:ext cx="1512168" cy="88785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Comunidad científica</a:t>
            </a:r>
          </a:p>
        </p:txBody>
      </p:sp>
      <p:sp>
        <p:nvSpPr>
          <p:cNvPr id="11" name="7 Elipse"/>
          <p:cNvSpPr/>
          <p:nvPr/>
        </p:nvSpPr>
        <p:spPr>
          <a:xfrm>
            <a:off x="4568687" y="4821077"/>
            <a:ext cx="1512168" cy="91196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Asociaciones sectoriales</a:t>
            </a:r>
          </a:p>
        </p:txBody>
      </p:sp>
      <p:sp>
        <p:nvSpPr>
          <p:cNvPr id="12" name="11 Elipse"/>
          <p:cNvSpPr/>
          <p:nvPr/>
        </p:nvSpPr>
        <p:spPr>
          <a:xfrm>
            <a:off x="1315201" y="4168020"/>
            <a:ext cx="1727171" cy="8501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PROVEEDORES</a:t>
            </a:r>
          </a:p>
        </p:txBody>
      </p:sp>
      <p:sp>
        <p:nvSpPr>
          <p:cNvPr id="13" name="13 Elipse"/>
          <p:cNvSpPr/>
          <p:nvPr/>
        </p:nvSpPr>
        <p:spPr>
          <a:xfrm>
            <a:off x="1286855" y="1886964"/>
            <a:ext cx="1724716" cy="7971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200" b="1" dirty="0" smtClean="0">
                <a:solidFill>
                  <a:schemeClr val="bg1"/>
                </a:solidFill>
              </a:rPr>
              <a:t>TRABAJADORES</a:t>
            </a:r>
            <a:endParaRPr lang="es-ES" sz="1200" b="1" dirty="0">
              <a:solidFill>
                <a:schemeClr val="bg1"/>
              </a:solidFill>
            </a:endParaRPr>
          </a:p>
        </p:txBody>
      </p:sp>
      <p:sp>
        <p:nvSpPr>
          <p:cNvPr id="17" name="10 Elipse"/>
          <p:cNvSpPr/>
          <p:nvPr/>
        </p:nvSpPr>
        <p:spPr>
          <a:xfrm>
            <a:off x="5842655" y="4062633"/>
            <a:ext cx="1492540" cy="7410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CLIENTES </a:t>
            </a:r>
            <a:r>
              <a:rPr lang="es-ES" sz="1200" b="1" dirty="0" smtClean="0">
                <a:solidFill>
                  <a:schemeClr val="bg1"/>
                </a:solidFill>
              </a:rPr>
              <a:t>(</a:t>
            </a:r>
            <a:r>
              <a:rPr lang="es-ES" sz="1200" b="1" dirty="0" err="1" smtClean="0">
                <a:solidFill>
                  <a:schemeClr val="bg1"/>
                </a:solidFill>
              </a:rPr>
              <a:t>Retail</a:t>
            </a:r>
            <a:r>
              <a:rPr lang="es-ES" sz="12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8" name="3 Elipse"/>
          <p:cNvSpPr/>
          <p:nvPr/>
        </p:nvSpPr>
        <p:spPr>
          <a:xfrm>
            <a:off x="2733728" y="1125581"/>
            <a:ext cx="1492353" cy="91196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Asociaciones </a:t>
            </a:r>
            <a:r>
              <a:rPr lang="es-ES" sz="1200" dirty="0" err="1" smtClean="0"/>
              <a:t>ONGs</a:t>
            </a:r>
            <a:endParaRPr lang="es-ES" sz="1200" dirty="0"/>
          </a:p>
        </p:txBody>
      </p:sp>
      <p:sp>
        <p:nvSpPr>
          <p:cNvPr id="19" name="10 Elipse"/>
          <p:cNvSpPr/>
          <p:nvPr/>
        </p:nvSpPr>
        <p:spPr>
          <a:xfrm>
            <a:off x="5736324" y="1926199"/>
            <a:ext cx="1910968" cy="69532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CONSUMIDORES</a:t>
            </a:r>
          </a:p>
        </p:txBody>
      </p:sp>
      <p:sp>
        <p:nvSpPr>
          <p:cNvPr id="20" name="7 Elipse"/>
          <p:cNvSpPr/>
          <p:nvPr/>
        </p:nvSpPr>
        <p:spPr>
          <a:xfrm>
            <a:off x="5912138" y="2838171"/>
            <a:ext cx="1607183" cy="91196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Medios de Comunicación 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="" xmlns:a16="http://schemas.microsoft.com/office/drawing/2014/main" id="{015BB770-3220-4E19-BAE8-343676FADB3D}"/>
              </a:ext>
            </a:extLst>
          </p:cNvPr>
          <p:cNvSpPr txBox="1">
            <a:spLocks/>
          </p:cNvSpPr>
          <p:nvPr/>
        </p:nvSpPr>
        <p:spPr>
          <a:xfrm>
            <a:off x="890798" y="390864"/>
            <a:ext cx="7886700" cy="3452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b="1" dirty="0">
                <a:solidFill>
                  <a:srgbClr val="0049A2"/>
                </a:solidFill>
              </a:rPr>
              <a:t>¿Por qué hay que comunicar a los consumidores</a:t>
            </a:r>
            <a:r>
              <a:rPr lang="es-ES" b="1" dirty="0" smtClean="0">
                <a:solidFill>
                  <a:srgbClr val="0049A2"/>
                </a:solidFill>
              </a:rPr>
              <a:t>? II</a:t>
            </a:r>
            <a:endParaRPr lang="es-ES" sz="2400" b="1" i="1" dirty="0">
              <a:solidFill>
                <a:srgbClr val="0049A2"/>
              </a:solidFill>
            </a:endParaRPr>
          </a:p>
        </p:txBody>
      </p:sp>
      <p:pic>
        <p:nvPicPr>
          <p:cNvPr id="16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677987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197443" y="6279865"/>
            <a:ext cx="4771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49A2"/>
                </a:solidFill>
              </a:rPr>
              <a:t>Construyamos </a:t>
            </a:r>
            <a:r>
              <a:rPr lang="es-ES" sz="2400" b="1" dirty="0">
                <a:solidFill>
                  <a:srgbClr val="0049A2"/>
                </a:solidFill>
              </a:rPr>
              <a:t>nuestra REPUTACIÓN</a:t>
            </a:r>
          </a:p>
        </p:txBody>
      </p:sp>
    </p:spTree>
    <p:extLst>
      <p:ext uri="{BB962C8B-B14F-4D97-AF65-F5344CB8AC3E}">
        <p14:creationId xmlns:p14="http://schemas.microsoft.com/office/powerpoint/2010/main" val="351769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Resultado de imagen de comunicac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413" y="4731071"/>
            <a:ext cx="5464988" cy="218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677987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08461" y="327009"/>
            <a:ext cx="770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solidFill>
                  <a:schemeClr val="accent5">
                    <a:lumMod val="75000"/>
                  </a:schemeClr>
                </a:solidFill>
              </a:rPr>
              <a:t>Retos y oportunidades en comunicación</a:t>
            </a:r>
            <a:endParaRPr lang="es-E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99907" y="982772"/>
            <a:ext cx="780970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 prioritario ayudarle 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entender e identificar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información.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Hacer de la experiencia de compra/consumo algo atractivo y saludable.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 necesario 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inculcar a todo el sector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 solo la eficiencia en la conservación, producción y comercialización, sino también en 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comunicación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Campañas de promoción: AAPP vs sector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 es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influir con el esfuerzo conjunto y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compartir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conocimientos: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MMCC tradicionales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MMCC digitales (Internet, RRSS, </a:t>
            </a:r>
            <a:r>
              <a:rPr lang="es-E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Influencers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blogueros, etc..)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Prescriptores profesionales: médicos, nutricionistas, científicos …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Asociaciones de consumidores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Otros: los bulos-leyendas urbanas, el listo de la clase, …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87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1547664" y="260648"/>
            <a:ext cx="5777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0049A2"/>
                </a:solidFill>
              </a:rPr>
              <a:t>Razón de ser “Foro Interalimentario”</a:t>
            </a:r>
            <a:endParaRPr lang="es-ES" sz="2400" b="1" i="1" dirty="0">
              <a:solidFill>
                <a:srgbClr val="0049A2"/>
              </a:solidFill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2382780" y="1212489"/>
            <a:ext cx="3238372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Nacimiento del Foro Interalimentario</a:t>
            </a:r>
          </a:p>
        </p:txBody>
      </p:sp>
      <p:sp>
        <p:nvSpPr>
          <p:cNvPr id="5" name="Rectángulo redondeado 6"/>
          <p:cNvSpPr/>
          <p:nvPr/>
        </p:nvSpPr>
        <p:spPr>
          <a:xfrm>
            <a:off x="950910" y="1144921"/>
            <a:ext cx="1066305" cy="36688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solidFill>
                  <a:srgbClr val="FFC000"/>
                </a:solidFill>
              </a:rPr>
              <a:t>2006</a:t>
            </a:r>
            <a:endParaRPr lang="es-ES" sz="1400" dirty="0">
              <a:solidFill>
                <a:srgbClr val="FFC000"/>
              </a:solidFill>
            </a:endParaRPr>
          </a:p>
        </p:txBody>
      </p:sp>
      <p:sp>
        <p:nvSpPr>
          <p:cNvPr id="6" name="Rectángulo redondeado 7"/>
          <p:cNvSpPr/>
          <p:nvPr/>
        </p:nvSpPr>
        <p:spPr>
          <a:xfrm>
            <a:off x="987322" y="1867160"/>
            <a:ext cx="1069245" cy="366886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solidFill>
                  <a:srgbClr val="7030A0"/>
                </a:solidFill>
              </a:rPr>
              <a:t>¿Qué es?</a:t>
            </a:r>
            <a:endParaRPr lang="es-ES" sz="1400" dirty="0">
              <a:solidFill>
                <a:srgbClr val="7030A0"/>
              </a:solidFill>
            </a:endParaRPr>
          </a:p>
        </p:txBody>
      </p:sp>
      <p:sp>
        <p:nvSpPr>
          <p:cNvPr id="7" name="Rectángulo redondeado 8"/>
          <p:cNvSpPr/>
          <p:nvPr/>
        </p:nvSpPr>
        <p:spPr>
          <a:xfrm>
            <a:off x="987322" y="2565588"/>
            <a:ext cx="1074045" cy="460546"/>
          </a:xfrm>
          <a:prstGeom prst="roundRect">
            <a:avLst/>
          </a:prstGeom>
          <a:noFill/>
          <a:ln>
            <a:solidFill>
              <a:srgbClr val="7EB5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solidFill>
                  <a:srgbClr val="7EB51B"/>
                </a:solidFill>
              </a:rPr>
              <a:t>¿Quién lo forma?</a:t>
            </a:r>
            <a:endParaRPr lang="es-ES" sz="1400" dirty="0">
              <a:solidFill>
                <a:srgbClr val="7EB51B"/>
              </a:solidFill>
            </a:endParaRPr>
          </a:p>
        </p:txBody>
      </p:sp>
      <p:sp>
        <p:nvSpPr>
          <p:cNvPr id="8" name="Flecha derecha 9"/>
          <p:cNvSpPr/>
          <p:nvPr/>
        </p:nvSpPr>
        <p:spPr>
          <a:xfrm>
            <a:off x="2269651" y="1297942"/>
            <a:ext cx="317725" cy="14401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Flecha derecha 10"/>
          <p:cNvSpPr/>
          <p:nvPr/>
        </p:nvSpPr>
        <p:spPr>
          <a:xfrm>
            <a:off x="2269651" y="1999271"/>
            <a:ext cx="317725" cy="144016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Flecha derecha 11"/>
          <p:cNvSpPr/>
          <p:nvPr/>
        </p:nvSpPr>
        <p:spPr>
          <a:xfrm>
            <a:off x="2270898" y="2757803"/>
            <a:ext cx="317725" cy="144016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Cerrar llave 14"/>
          <p:cNvSpPr/>
          <p:nvPr/>
        </p:nvSpPr>
        <p:spPr>
          <a:xfrm>
            <a:off x="5852643" y="1164021"/>
            <a:ext cx="335000" cy="1862113"/>
          </a:xfrm>
          <a:prstGeom prst="rightBrace">
            <a:avLst/>
          </a:prstGeom>
          <a:ln w="38100">
            <a:solidFill>
              <a:srgbClr val="004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12" name="Grupo 2"/>
          <p:cNvGrpSpPr/>
          <p:nvPr/>
        </p:nvGrpSpPr>
        <p:grpSpPr>
          <a:xfrm>
            <a:off x="6382473" y="1153140"/>
            <a:ext cx="2626267" cy="1570529"/>
            <a:chOff x="6168749" y="1753867"/>
            <a:chExt cx="1765606" cy="1605068"/>
          </a:xfrm>
        </p:grpSpPr>
        <p:sp>
          <p:nvSpPr>
            <p:cNvPr id="15" name="Rectángulo redondeado 17"/>
            <p:cNvSpPr/>
            <p:nvPr/>
          </p:nvSpPr>
          <p:spPr>
            <a:xfrm>
              <a:off x="6168749" y="1875611"/>
              <a:ext cx="1765606" cy="1483324"/>
            </a:xfrm>
            <a:prstGeom prst="roundRect">
              <a:avLst>
                <a:gd name="adj" fmla="val 48756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Rectángulo 1"/>
            <p:cNvSpPr/>
            <p:nvPr/>
          </p:nvSpPr>
          <p:spPr>
            <a:xfrm>
              <a:off x="6257114" y="1753867"/>
              <a:ext cx="1631774" cy="405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igurino Condensed" panose="02000506050000020003" pitchFamily="2" charset="0"/>
                <a:ea typeface="Microsoft YaHei UI Light" panose="020B0502040204020203" pitchFamily="34" charset="-122"/>
              </a:endParaRPr>
            </a:p>
          </p:txBody>
        </p:sp>
      </p:grpSp>
      <p:sp>
        <p:nvSpPr>
          <p:cNvPr id="2" name="1 Rectángulo"/>
          <p:cNvSpPr/>
          <p:nvPr/>
        </p:nvSpPr>
        <p:spPr>
          <a:xfrm>
            <a:off x="2614271" y="1906481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Organización empresarial sin ánimo de lucro</a:t>
            </a:r>
          </a:p>
          <a:p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  <a:p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578496" y="2674478"/>
            <a:ext cx="2366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Constituido por 23 empresas  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117143" y="3540563"/>
            <a:ext cx="713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Satisfacer las necesidades de los 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consumidores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apostando por una </a:t>
            </a:r>
            <a:b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Cadena Agroalimentaria Sostenible</a:t>
            </a:r>
          </a:p>
        </p:txBody>
      </p:sp>
      <p:grpSp>
        <p:nvGrpSpPr>
          <p:cNvPr id="18" name="Grupo 7"/>
          <p:cNvGrpSpPr/>
          <p:nvPr/>
        </p:nvGrpSpPr>
        <p:grpSpPr>
          <a:xfrm>
            <a:off x="952313" y="4471215"/>
            <a:ext cx="1867734" cy="2084393"/>
            <a:chOff x="610980" y="2198790"/>
            <a:chExt cx="2120638" cy="2268790"/>
          </a:xfrm>
        </p:grpSpPr>
        <p:grpSp>
          <p:nvGrpSpPr>
            <p:cNvPr id="19" name="Grupo 9"/>
            <p:cNvGrpSpPr/>
            <p:nvPr/>
          </p:nvGrpSpPr>
          <p:grpSpPr>
            <a:xfrm>
              <a:off x="610980" y="2198790"/>
              <a:ext cx="2120638" cy="1061496"/>
              <a:chOff x="812356" y="2091548"/>
              <a:chExt cx="1887436" cy="917110"/>
            </a:xfrm>
          </p:grpSpPr>
          <p:sp>
            <p:nvSpPr>
              <p:cNvPr id="21" name="Rectángulo redondeado 5"/>
              <p:cNvSpPr/>
              <p:nvPr/>
            </p:nvSpPr>
            <p:spPr>
              <a:xfrm>
                <a:off x="812872" y="2091548"/>
                <a:ext cx="1886920" cy="91711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22" name="CuadroTexto 8"/>
              <p:cNvSpPr txBox="1"/>
              <p:nvPr/>
            </p:nvSpPr>
            <p:spPr>
              <a:xfrm>
                <a:off x="812356" y="2179632"/>
                <a:ext cx="1859110" cy="690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400" dirty="0">
                    <a:solidFill>
                      <a:srgbClr val="FFC000"/>
                    </a:solidFill>
                  </a:rPr>
                  <a:t>Los</a:t>
                </a:r>
                <a:r>
                  <a:rPr lang="es-ES" sz="1400" dirty="0">
                    <a:solidFill>
                      <a:schemeClr val="bg1"/>
                    </a:solidFill>
                  </a:rPr>
                  <a:t> </a:t>
                </a:r>
                <a:r>
                  <a:rPr lang="es-ES" sz="1400" b="1" dirty="0">
                    <a:solidFill>
                      <a:srgbClr val="FFC000"/>
                    </a:solidFill>
                  </a:rPr>
                  <a:t>consumidores nos impulsan </a:t>
                </a:r>
                <a:r>
                  <a:rPr lang="es-ES" sz="1400" dirty="0">
                    <a:solidFill>
                      <a:srgbClr val="FFC000"/>
                    </a:solidFill>
                  </a:rPr>
                  <a:t>y nos exigen mejores </a:t>
                </a:r>
                <a:r>
                  <a:rPr lang="es-ES" sz="1400" dirty="0" smtClean="0">
                    <a:solidFill>
                      <a:srgbClr val="FFC000"/>
                    </a:solidFill>
                  </a:rPr>
                  <a:t>productos</a:t>
                </a:r>
                <a:endParaRPr lang="es-ES" sz="1400" dirty="0">
                  <a:solidFill>
                    <a:srgbClr val="FFC000"/>
                  </a:solidFill>
                </a:endParaRPr>
              </a:p>
            </p:txBody>
          </p:sp>
        </p:grpSp>
        <p:pic>
          <p:nvPicPr>
            <p:cNvPr id="20" name="Picture 2" descr="Resultado de imagen de trabajo cadena alimentaria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27"/>
            <a:stretch/>
          </p:blipFill>
          <p:spPr bwMode="auto">
            <a:xfrm>
              <a:off x="646716" y="3202046"/>
              <a:ext cx="2053076" cy="12655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rgbClr val="FFC000"/>
              </a:solidFill>
            </a:ln>
            <a:effectLst/>
            <a:extLst/>
          </p:spPr>
        </p:pic>
      </p:grpSp>
      <p:grpSp>
        <p:nvGrpSpPr>
          <p:cNvPr id="23" name="Grupo 6"/>
          <p:cNvGrpSpPr/>
          <p:nvPr/>
        </p:nvGrpSpPr>
        <p:grpSpPr>
          <a:xfrm>
            <a:off x="3705598" y="4438824"/>
            <a:ext cx="1915554" cy="2101543"/>
            <a:chOff x="3360325" y="2179973"/>
            <a:chExt cx="2120058" cy="2305998"/>
          </a:xfrm>
        </p:grpSpPr>
        <p:grpSp>
          <p:nvGrpSpPr>
            <p:cNvPr id="24" name="Grupo 14"/>
            <p:cNvGrpSpPr/>
            <p:nvPr/>
          </p:nvGrpSpPr>
          <p:grpSpPr>
            <a:xfrm>
              <a:off x="3360325" y="2179973"/>
              <a:ext cx="2120058" cy="1080313"/>
              <a:chOff x="812872" y="2075291"/>
              <a:chExt cx="1886920" cy="933367"/>
            </a:xfrm>
          </p:grpSpPr>
          <p:sp>
            <p:nvSpPr>
              <p:cNvPr id="26" name="Rectángulo redondeado 15"/>
              <p:cNvSpPr/>
              <p:nvPr/>
            </p:nvSpPr>
            <p:spPr>
              <a:xfrm>
                <a:off x="812872" y="2091550"/>
                <a:ext cx="1886920" cy="917108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27" name="CuadroTexto 16"/>
              <p:cNvSpPr txBox="1"/>
              <p:nvPr/>
            </p:nvSpPr>
            <p:spPr>
              <a:xfrm>
                <a:off x="911222" y="2075291"/>
                <a:ext cx="1600799" cy="90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4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Son </a:t>
                </a:r>
                <a:r>
                  <a:rPr lang="es-ES" sz="14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n</a:t>
                </a:r>
                <a:r>
                  <a:rPr lang="es-ES" sz="1400" b="1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uestros </a:t>
                </a:r>
                <a:r>
                  <a:rPr lang="es-ES" sz="14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jefes: </a:t>
                </a:r>
                <a:r>
                  <a:rPr lang="es-ES" sz="14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para ellos trabajamos todos los días</a:t>
                </a:r>
              </a:p>
            </p:txBody>
          </p:sp>
        </p:grpSp>
        <p:pic>
          <p:nvPicPr>
            <p:cNvPr id="25" name="Picture 2" descr="Resultado de imagen de clientes supermercado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9" t="4182" r="2434" b="7047"/>
            <a:stretch/>
          </p:blipFill>
          <p:spPr bwMode="auto">
            <a:xfrm>
              <a:off x="3396296" y="3216141"/>
              <a:ext cx="2053159" cy="1269830"/>
            </a:xfrm>
            <a:prstGeom prst="roundRect">
              <a:avLst>
                <a:gd name="adj" fmla="val 11111"/>
              </a:avLst>
            </a:prstGeom>
            <a:ln w="38100" cap="rnd">
              <a:solidFill>
                <a:srgbClr val="C00000"/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33 Grupo"/>
          <p:cNvGrpSpPr/>
          <p:nvPr/>
        </p:nvGrpSpPr>
        <p:grpSpPr>
          <a:xfrm>
            <a:off x="6431873" y="4471215"/>
            <a:ext cx="2360247" cy="2069151"/>
            <a:chOff x="6784160" y="4382793"/>
            <a:chExt cx="2091754" cy="2069151"/>
          </a:xfrm>
        </p:grpSpPr>
        <p:grpSp>
          <p:nvGrpSpPr>
            <p:cNvPr id="29" name="Grupo 18"/>
            <p:cNvGrpSpPr/>
            <p:nvPr/>
          </p:nvGrpSpPr>
          <p:grpSpPr>
            <a:xfrm>
              <a:off x="6784160" y="4382793"/>
              <a:ext cx="2091754" cy="967022"/>
              <a:chOff x="738048" y="2104729"/>
              <a:chExt cx="1987916" cy="903929"/>
            </a:xfrm>
          </p:grpSpPr>
          <p:sp>
            <p:nvSpPr>
              <p:cNvPr id="31" name="Rectángulo redondeado 19"/>
              <p:cNvSpPr/>
              <p:nvPr/>
            </p:nvSpPr>
            <p:spPr>
              <a:xfrm>
                <a:off x="812872" y="2104729"/>
                <a:ext cx="1886920" cy="903929"/>
              </a:xfrm>
              <a:prstGeom prst="roundRect">
                <a:avLst/>
              </a:prstGeom>
              <a:noFill/>
              <a:ln>
                <a:solidFill>
                  <a:srgbClr val="7EB5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32" name="CuadroTexto 20"/>
              <p:cNvSpPr txBox="1"/>
              <p:nvPr/>
            </p:nvSpPr>
            <p:spPr>
              <a:xfrm>
                <a:off x="738048" y="2244287"/>
                <a:ext cx="1987916" cy="604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dirty="0" smtClean="0">
                    <a:solidFill>
                      <a:srgbClr val="7EB51B"/>
                    </a:solidFill>
                  </a:rPr>
                  <a:t>Sólo hay una forma de hacerlo: </a:t>
                </a:r>
              </a:p>
              <a:p>
                <a:pPr algn="ctr"/>
                <a:r>
                  <a:rPr lang="es-ES" sz="1200" b="1" dirty="0">
                    <a:solidFill>
                      <a:srgbClr val="7EB51B"/>
                    </a:solidFill>
                  </a:rPr>
                  <a:t>Aprovechando las oportunidades </a:t>
                </a:r>
                <a:r>
                  <a:rPr lang="es-ES" sz="1200" dirty="0" smtClean="0">
                    <a:solidFill>
                      <a:srgbClr val="7EB51B"/>
                    </a:solidFill>
                  </a:rPr>
                  <a:t>de </a:t>
                </a:r>
                <a:r>
                  <a:rPr lang="es-ES" sz="1200" dirty="0">
                    <a:solidFill>
                      <a:srgbClr val="7EB51B"/>
                    </a:solidFill>
                  </a:rPr>
                  <a:t>cada eslabón</a:t>
                </a:r>
              </a:p>
            </p:txBody>
          </p:sp>
        </p:grpSp>
        <p:pic>
          <p:nvPicPr>
            <p:cNvPr id="33" name="Picture 2" descr="Resultado de imagen de tract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80" r="7476"/>
            <a:stretch/>
          </p:blipFill>
          <p:spPr bwMode="auto">
            <a:xfrm>
              <a:off x="6867465" y="5335497"/>
              <a:ext cx="1925145" cy="1116447"/>
            </a:xfrm>
            <a:prstGeom prst="roundRect">
              <a:avLst>
                <a:gd name="adj" fmla="val 16667"/>
              </a:avLst>
            </a:prstGeom>
            <a:ln w="38100">
              <a:solidFill>
                <a:srgbClr val="7EB51B"/>
              </a:solidFill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677987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6345815" y="1511807"/>
            <a:ext cx="2699585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b="1" dirty="0"/>
              <a:t>P</a:t>
            </a:r>
            <a:r>
              <a:rPr lang="es-ES" sz="1400" b="1" dirty="0" smtClean="0"/>
              <a:t>romueve la </a:t>
            </a:r>
          </a:p>
          <a:p>
            <a:pPr algn="ctr"/>
            <a:r>
              <a:rPr lang="es-ES" sz="1400" b="1" dirty="0"/>
              <a:t>S</a:t>
            </a:r>
            <a:r>
              <a:rPr lang="es-ES" sz="1400" b="1" dirty="0" smtClean="0"/>
              <a:t>eguridad Alimentaria, la Calidad </a:t>
            </a:r>
          </a:p>
          <a:p>
            <a:pPr algn="ctr"/>
            <a:r>
              <a:rPr lang="es-ES" sz="1400" b="1" dirty="0" smtClean="0"/>
              <a:t>y la formación/información </a:t>
            </a:r>
          </a:p>
          <a:p>
            <a:pPr algn="ctr"/>
            <a:r>
              <a:rPr lang="es-ES" sz="1400" b="1" dirty="0" smtClean="0"/>
              <a:t>a los consumidores</a:t>
            </a:r>
          </a:p>
          <a:p>
            <a:pPr algn="ctr"/>
            <a:r>
              <a:rPr lang="es-ES" sz="1400" dirty="0" smtClean="0"/>
              <a:t> </a:t>
            </a:r>
            <a:endParaRPr lang="es-ES" sz="1400" dirty="0"/>
          </a:p>
        </p:txBody>
      </p:sp>
      <p:pic>
        <p:nvPicPr>
          <p:cNvPr id="36" name="Imagen 35" descr="Resultado de imagen de TIENDA PESCADERIA MERCADONA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099" y="5383123"/>
            <a:ext cx="1855108" cy="1157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Imagen 36" descr="Resultado de imagen de TIENDA PESCADERIA MERCADONA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87" y="5392930"/>
            <a:ext cx="1808229" cy="116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Imagen 37" descr="Resultado de imagen de FOTOS SECTOR PESQUERO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711" y="5438052"/>
            <a:ext cx="2174953" cy="1102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7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677987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08461" y="327009"/>
            <a:ext cx="770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solidFill>
                  <a:schemeClr val="accent5">
                    <a:lumMod val="75000"/>
                  </a:schemeClr>
                </a:solidFill>
              </a:rPr>
              <a:t>Hacia un nuevo modelo de comunicación I</a:t>
            </a:r>
            <a:endParaRPr lang="es-E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5 Rectángulo"/>
          <p:cNvSpPr/>
          <p:nvPr/>
        </p:nvSpPr>
        <p:spPr>
          <a:xfrm>
            <a:off x="799907" y="1354911"/>
            <a:ext cx="7219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bject 2"/>
          <p:cNvSpPr/>
          <p:nvPr/>
        </p:nvSpPr>
        <p:spPr>
          <a:xfrm>
            <a:off x="4111182" y="2539373"/>
            <a:ext cx="1112163" cy="1347822"/>
          </a:xfrm>
          <a:custGeom>
            <a:avLst/>
            <a:gdLst/>
            <a:ahLst/>
            <a:cxnLst/>
            <a:rect l="l" t="t" r="r" b="b"/>
            <a:pathLst>
              <a:path w="2445384" h="2963545">
                <a:moveTo>
                  <a:pt x="1679865" y="1426786"/>
                </a:moveTo>
                <a:lnTo>
                  <a:pt x="716920" y="1426786"/>
                </a:lnTo>
                <a:lnTo>
                  <a:pt x="748580" y="1592544"/>
                </a:lnTo>
                <a:lnTo>
                  <a:pt x="812015" y="1687251"/>
                </a:lnTo>
                <a:lnTo>
                  <a:pt x="874255" y="1730042"/>
                </a:lnTo>
                <a:lnTo>
                  <a:pt x="902328" y="1740054"/>
                </a:lnTo>
                <a:lnTo>
                  <a:pt x="913173" y="1838204"/>
                </a:lnTo>
                <a:lnTo>
                  <a:pt x="911968" y="1884662"/>
                </a:lnTo>
                <a:lnTo>
                  <a:pt x="905943" y="1898530"/>
                </a:lnTo>
                <a:lnTo>
                  <a:pt x="902328" y="1898908"/>
                </a:lnTo>
                <a:lnTo>
                  <a:pt x="747966" y="1898908"/>
                </a:lnTo>
                <a:lnTo>
                  <a:pt x="748746" y="1942432"/>
                </a:lnTo>
                <a:lnTo>
                  <a:pt x="745185" y="1995236"/>
                </a:lnTo>
                <a:lnTo>
                  <a:pt x="740608" y="2039780"/>
                </a:lnTo>
                <a:lnTo>
                  <a:pt x="682882" y="2082043"/>
                </a:lnTo>
                <a:lnTo>
                  <a:pt x="637355" y="2099584"/>
                </a:lnTo>
                <a:lnTo>
                  <a:pt x="597820" y="2113501"/>
                </a:lnTo>
                <a:lnTo>
                  <a:pt x="560330" y="2126146"/>
                </a:lnTo>
                <a:lnTo>
                  <a:pt x="520943" y="2139871"/>
                </a:lnTo>
                <a:lnTo>
                  <a:pt x="475714" y="2157027"/>
                </a:lnTo>
                <a:lnTo>
                  <a:pt x="420699" y="2179967"/>
                </a:lnTo>
                <a:lnTo>
                  <a:pt x="243287" y="2260159"/>
                </a:lnTo>
                <a:lnTo>
                  <a:pt x="122216" y="2319358"/>
                </a:lnTo>
                <a:lnTo>
                  <a:pt x="52920" y="2356016"/>
                </a:lnTo>
                <a:lnTo>
                  <a:pt x="30836" y="2368579"/>
                </a:lnTo>
                <a:lnTo>
                  <a:pt x="22835" y="2372233"/>
                </a:lnTo>
                <a:lnTo>
                  <a:pt x="15057" y="2376045"/>
                </a:lnTo>
                <a:lnTo>
                  <a:pt x="7459" y="2379991"/>
                </a:lnTo>
                <a:lnTo>
                  <a:pt x="0" y="2384045"/>
                </a:lnTo>
                <a:lnTo>
                  <a:pt x="30456" y="2421313"/>
                </a:lnTo>
                <a:lnTo>
                  <a:pt x="62028" y="2457606"/>
                </a:lnTo>
                <a:lnTo>
                  <a:pt x="94690" y="2492899"/>
                </a:lnTo>
                <a:lnTo>
                  <a:pt x="128416" y="2527164"/>
                </a:lnTo>
                <a:lnTo>
                  <a:pt x="163180" y="2560377"/>
                </a:lnTo>
                <a:lnTo>
                  <a:pt x="198956" y="2592511"/>
                </a:lnTo>
                <a:lnTo>
                  <a:pt x="235718" y="2623539"/>
                </a:lnTo>
                <a:lnTo>
                  <a:pt x="273439" y="2653436"/>
                </a:lnTo>
                <a:lnTo>
                  <a:pt x="312094" y="2682176"/>
                </a:lnTo>
                <a:lnTo>
                  <a:pt x="351657" y="2709732"/>
                </a:lnTo>
                <a:lnTo>
                  <a:pt x="392102" y="2736079"/>
                </a:lnTo>
                <a:lnTo>
                  <a:pt x="433402" y="2761190"/>
                </a:lnTo>
                <a:lnTo>
                  <a:pt x="475532" y="2785039"/>
                </a:lnTo>
                <a:lnTo>
                  <a:pt x="518466" y="2807601"/>
                </a:lnTo>
                <a:lnTo>
                  <a:pt x="562178" y="2828848"/>
                </a:lnTo>
                <a:lnTo>
                  <a:pt x="606641" y="2848756"/>
                </a:lnTo>
                <a:lnTo>
                  <a:pt x="651830" y="2867297"/>
                </a:lnTo>
                <a:lnTo>
                  <a:pt x="697719" y="2884446"/>
                </a:lnTo>
                <a:lnTo>
                  <a:pt x="744281" y="2900177"/>
                </a:lnTo>
                <a:lnTo>
                  <a:pt x="791491" y="2914463"/>
                </a:lnTo>
                <a:lnTo>
                  <a:pt x="839323" y="2927279"/>
                </a:lnTo>
                <a:lnTo>
                  <a:pt x="887750" y="2938598"/>
                </a:lnTo>
                <a:lnTo>
                  <a:pt x="936747" y="2948395"/>
                </a:lnTo>
                <a:lnTo>
                  <a:pt x="986287" y="2956642"/>
                </a:lnTo>
                <a:lnTo>
                  <a:pt x="1036345" y="2963315"/>
                </a:lnTo>
                <a:lnTo>
                  <a:pt x="1400795" y="2963315"/>
                </a:lnTo>
                <a:lnTo>
                  <a:pt x="1451383" y="2956560"/>
                </a:lnTo>
                <a:lnTo>
                  <a:pt x="1501442" y="2948197"/>
                </a:lnTo>
                <a:lnTo>
                  <a:pt x="1550944" y="2938253"/>
                </a:lnTo>
                <a:lnTo>
                  <a:pt x="1599862" y="2926755"/>
                </a:lnTo>
                <a:lnTo>
                  <a:pt x="1648171" y="2913729"/>
                </a:lnTo>
                <a:lnTo>
                  <a:pt x="1695842" y="2899203"/>
                </a:lnTo>
                <a:lnTo>
                  <a:pt x="1742850" y="2883204"/>
                </a:lnTo>
                <a:lnTo>
                  <a:pt x="1789168" y="2865759"/>
                </a:lnTo>
                <a:lnTo>
                  <a:pt x="1834768" y="2846894"/>
                </a:lnTo>
                <a:lnTo>
                  <a:pt x="1879625" y="2826637"/>
                </a:lnTo>
                <a:lnTo>
                  <a:pt x="1923711" y="2805014"/>
                </a:lnTo>
                <a:lnTo>
                  <a:pt x="1966999" y="2782052"/>
                </a:lnTo>
                <a:lnTo>
                  <a:pt x="2009463" y="2757779"/>
                </a:lnTo>
                <a:lnTo>
                  <a:pt x="2051076" y="2732221"/>
                </a:lnTo>
                <a:lnTo>
                  <a:pt x="2091811" y="2705405"/>
                </a:lnTo>
                <a:lnTo>
                  <a:pt x="2131642" y="2677358"/>
                </a:lnTo>
                <a:lnTo>
                  <a:pt x="2170542" y="2648107"/>
                </a:lnTo>
                <a:lnTo>
                  <a:pt x="2208484" y="2617680"/>
                </a:lnTo>
                <a:lnTo>
                  <a:pt x="2245441" y="2586102"/>
                </a:lnTo>
                <a:lnTo>
                  <a:pt x="2281386" y="2553401"/>
                </a:lnTo>
                <a:lnTo>
                  <a:pt x="2316293" y="2519604"/>
                </a:lnTo>
                <a:lnTo>
                  <a:pt x="2350135" y="2484738"/>
                </a:lnTo>
                <a:lnTo>
                  <a:pt x="2382885" y="2448829"/>
                </a:lnTo>
                <a:lnTo>
                  <a:pt x="2414517" y="2411905"/>
                </a:lnTo>
                <a:lnTo>
                  <a:pt x="2445004" y="2373993"/>
                </a:lnTo>
                <a:lnTo>
                  <a:pt x="2414989" y="2349812"/>
                </a:lnTo>
                <a:lnTo>
                  <a:pt x="2381186" y="2326151"/>
                </a:lnTo>
                <a:lnTo>
                  <a:pt x="2343560" y="2303119"/>
                </a:lnTo>
                <a:lnTo>
                  <a:pt x="2302077" y="2280828"/>
                </a:lnTo>
                <a:lnTo>
                  <a:pt x="2256701" y="2259388"/>
                </a:lnTo>
                <a:lnTo>
                  <a:pt x="2207400" y="2238908"/>
                </a:lnTo>
                <a:lnTo>
                  <a:pt x="2154137" y="2219498"/>
                </a:lnTo>
                <a:lnTo>
                  <a:pt x="2096880" y="2201270"/>
                </a:lnTo>
                <a:lnTo>
                  <a:pt x="1906528" y="2147496"/>
                </a:lnTo>
                <a:lnTo>
                  <a:pt x="1800023" y="2111997"/>
                </a:lnTo>
                <a:lnTo>
                  <a:pt x="1727640" y="2085256"/>
                </a:lnTo>
                <a:lnTo>
                  <a:pt x="1700942" y="2074693"/>
                </a:lnTo>
                <a:lnTo>
                  <a:pt x="1690894" y="2042639"/>
                </a:lnTo>
                <a:lnTo>
                  <a:pt x="1690838" y="1984636"/>
                </a:lnTo>
                <a:lnTo>
                  <a:pt x="1695023" y="1929039"/>
                </a:lnTo>
                <a:lnTo>
                  <a:pt x="1697696" y="1904206"/>
                </a:lnTo>
                <a:lnTo>
                  <a:pt x="1527230" y="1884908"/>
                </a:lnTo>
                <a:lnTo>
                  <a:pt x="1525725" y="1857236"/>
                </a:lnTo>
                <a:lnTo>
                  <a:pt x="1522414" y="1805700"/>
                </a:lnTo>
                <a:lnTo>
                  <a:pt x="1519102" y="1755960"/>
                </a:lnTo>
                <a:lnTo>
                  <a:pt x="1517597" y="1733677"/>
                </a:lnTo>
                <a:lnTo>
                  <a:pt x="1600127" y="1666022"/>
                </a:lnTo>
                <a:lnTo>
                  <a:pt x="1649792" y="1561152"/>
                </a:lnTo>
                <a:lnTo>
                  <a:pt x="1674091" y="1464738"/>
                </a:lnTo>
                <a:lnTo>
                  <a:pt x="1679865" y="1426786"/>
                </a:lnTo>
                <a:close/>
              </a:path>
              <a:path w="2445384" h="2963545">
                <a:moveTo>
                  <a:pt x="1252890" y="0"/>
                </a:moveTo>
                <a:lnTo>
                  <a:pt x="1211596" y="142"/>
                </a:lnTo>
                <a:lnTo>
                  <a:pt x="1170725" y="2210"/>
                </a:lnTo>
                <a:lnTo>
                  <a:pt x="1130513" y="6103"/>
                </a:lnTo>
                <a:lnTo>
                  <a:pt x="1091200" y="11718"/>
                </a:lnTo>
                <a:lnTo>
                  <a:pt x="1053023" y="18954"/>
                </a:lnTo>
                <a:lnTo>
                  <a:pt x="981032" y="37881"/>
                </a:lnTo>
                <a:lnTo>
                  <a:pt x="916446" y="62069"/>
                </a:lnTo>
                <a:lnTo>
                  <a:pt x="861170" y="90704"/>
                </a:lnTo>
                <a:lnTo>
                  <a:pt x="817111" y="122973"/>
                </a:lnTo>
                <a:lnTo>
                  <a:pt x="786175" y="158060"/>
                </a:lnTo>
                <a:lnTo>
                  <a:pt x="602965" y="287827"/>
                </a:lnTo>
                <a:lnTo>
                  <a:pt x="553722" y="512324"/>
                </a:lnTo>
                <a:lnTo>
                  <a:pt x="572521" y="725093"/>
                </a:lnTo>
                <a:lnTo>
                  <a:pt x="593437" y="819674"/>
                </a:lnTo>
                <a:lnTo>
                  <a:pt x="641781" y="999752"/>
                </a:lnTo>
                <a:lnTo>
                  <a:pt x="603766" y="1031110"/>
                </a:lnTo>
                <a:lnTo>
                  <a:pt x="582377" y="1064063"/>
                </a:lnTo>
                <a:lnTo>
                  <a:pt x="574116" y="1098581"/>
                </a:lnTo>
                <a:lnTo>
                  <a:pt x="575491" y="1134639"/>
                </a:lnTo>
                <a:lnTo>
                  <a:pt x="583005" y="1172209"/>
                </a:lnTo>
                <a:lnTo>
                  <a:pt x="593165" y="1211265"/>
                </a:lnTo>
                <a:lnTo>
                  <a:pt x="602473" y="1251778"/>
                </a:lnTo>
                <a:lnTo>
                  <a:pt x="607437" y="1293722"/>
                </a:lnTo>
                <a:lnTo>
                  <a:pt x="627198" y="1385293"/>
                </a:lnTo>
                <a:lnTo>
                  <a:pt x="664538" y="1423170"/>
                </a:lnTo>
                <a:lnTo>
                  <a:pt x="700698" y="1429588"/>
                </a:lnTo>
                <a:lnTo>
                  <a:pt x="716920" y="1426786"/>
                </a:lnTo>
                <a:lnTo>
                  <a:pt x="1679865" y="1426786"/>
                </a:lnTo>
                <a:lnTo>
                  <a:pt x="1680524" y="1422451"/>
                </a:lnTo>
                <a:lnTo>
                  <a:pt x="1738867" y="1416907"/>
                </a:lnTo>
                <a:lnTo>
                  <a:pt x="1783505" y="1358635"/>
                </a:lnTo>
                <a:lnTo>
                  <a:pt x="1812045" y="1291503"/>
                </a:lnTo>
                <a:lnTo>
                  <a:pt x="1822091" y="1259378"/>
                </a:lnTo>
                <a:lnTo>
                  <a:pt x="1857098" y="1093100"/>
                </a:lnTo>
                <a:lnTo>
                  <a:pt x="1834983" y="1012358"/>
                </a:lnTo>
                <a:lnTo>
                  <a:pt x="1793805" y="986436"/>
                </a:lnTo>
                <a:lnTo>
                  <a:pt x="1771621" y="984621"/>
                </a:lnTo>
                <a:lnTo>
                  <a:pt x="1795956" y="807645"/>
                </a:lnTo>
                <a:lnTo>
                  <a:pt x="1802327" y="631657"/>
                </a:lnTo>
                <a:lnTo>
                  <a:pt x="1799627" y="496700"/>
                </a:lnTo>
                <a:lnTo>
                  <a:pt x="1796751" y="442816"/>
                </a:lnTo>
                <a:lnTo>
                  <a:pt x="1788599" y="390886"/>
                </a:lnTo>
                <a:lnTo>
                  <a:pt x="1776581" y="342714"/>
                </a:lnTo>
                <a:lnTo>
                  <a:pt x="1760934" y="298198"/>
                </a:lnTo>
                <a:lnTo>
                  <a:pt x="1741899" y="257236"/>
                </a:lnTo>
                <a:lnTo>
                  <a:pt x="1719712" y="219727"/>
                </a:lnTo>
                <a:lnTo>
                  <a:pt x="1694611" y="185569"/>
                </a:lnTo>
                <a:lnTo>
                  <a:pt x="1666836" y="154661"/>
                </a:lnTo>
                <a:lnTo>
                  <a:pt x="1636624" y="126899"/>
                </a:lnTo>
                <a:lnTo>
                  <a:pt x="1604213" y="102183"/>
                </a:lnTo>
                <a:lnTo>
                  <a:pt x="1569842" y="80411"/>
                </a:lnTo>
                <a:lnTo>
                  <a:pt x="1533749" y="61481"/>
                </a:lnTo>
                <a:lnTo>
                  <a:pt x="1496172" y="45292"/>
                </a:lnTo>
                <a:lnTo>
                  <a:pt x="1457350" y="31741"/>
                </a:lnTo>
                <a:lnTo>
                  <a:pt x="1417520" y="20726"/>
                </a:lnTo>
                <a:lnTo>
                  <a:pt x="1376921" y="12146"/>
                </a:lnTo>
                <a:lnTo>
                  <a:pt x="1335791" y="5900"/>
                </a:lnTo>
                <a:lnTo>
                  <a:pt x="1294368" y="1885"/>
                </a:lnTo>
                <a:lnTo>
                  <a:pt x="1252890" y="0"/>
                </a:lnTo>
                <a:close/>
              </a:path>
            </a:pathLst>
          </a:custGeom>
          <a:solidFill>
            <a:srgbClr val="69A2C7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9" name="object 3"/>
          <p:cNvSpPr/>
          <p:nvPr/>
        </p:nvSpPr>
        <p:spPr>
          <a:xfrm>
            <a:off x="3719572" y="2295424"/>
            <a:ext cx="1895384" cy="1890764"/>
          </a:xfrm>
          <a:custGeom>
            <a:avLst/>
            <a:gdLst/>
            <a:ahLst/>
            <a:cxnLst/>
            <a:rect l="l" t="t" r="r" b="b"/>
            <a:pathLst>
              <a:path w="4167504" h="4157345">
                <a:moveTo>
                  <a:pt x="2323332" y="4146470"/>
                </a:moveTo>
                <a:lnTo>
                  <a:pt x="1844072" y="4146470"/>
                </a:lnTo>
                <a:lnTo>
                  <a:pt x="1891408" y="4156941"/>
                </a:lnTo>
                <a:lnTo>
                  <a:pt x="2275997" y="4156941"/>
                </a:lnTo>
                <a:lnTo>
                  <a:pt x="2323332" y="4146470"/>
                </a:lnTo>
                <a:close/>
              </a:path>
              <a:path w="4167504" h="4157345">
                <a:moveTo>
                  <a:pt x="2417032" y="4135999"/>
                </a:moveTo>
                <a:lnTo>
                  <a:pt x="1750369" y="4135999"/>
                </a:lnTo>
                <a:lnTo>
                  <a:pt x="1797055" y="4146470"/>
                </a:lnTo>
                <a:lnTo>
                  <a:pt x="2370348" y="4146470"/>
                </a:lnTo>
                <a:lnTo>
                  <a:pt x="2417032" y="4135999"/>
                </a:lnTo>
                <a:close/>
              </a:path>
              <a:path w="4167504" h="4157345">
                <a:moveTo>
                  <a:pt x="2600219" y="62825"/>
                </a:moveTo>
                <a:lnTo>
                  <a:pt x="1567179" y="62825"/>
                </a:lnTo>
                <a:lnTo>
                  <a:pt x="1433851" y="94237"/>
                </a:lnTo>
                <a:lnTo>
                  <a:pt x="1390247" y="125650"/>
                </a:lnTo>
                <a:lnTo>
                  <a:pt x="1304368" y="146592"/>
                </a:lnTo>
                <a:lnTo>
                  <a:pt x="1262118" y="178005"/>
                </a:lnTo>
                <a:lnTo>
                  <a:pt x="1220342" y="188475"/>
                </a:lnTo>
                <a:lnTo>
                  <a:pt x="1179053" y="209417"/>
                </a:lnTo>
                <a:lnTo>
                  <a:pt x="1058230" y="272243"/>
                </a:lnTo>
                <a:lnTo>
                  <a:pt x="1019009" y="293184"/>
                </a:lnTo>
                <a:lnTo>
                  <a:pt x="942221" y="335068"/>
                </a:lnTo>
                <a:lnTo>
                  <a:pt x="904678" y="366480"/>
                </a:lnTo>
                <a:lnTo>
                  <a:pt x="867717" y="387422"/>
                </a:lnTo>
                <a:lnTo>
                  <a:pt x="831352" y="418835"/>
                </a:lnTo>
                <a:lnTo>
                  <a:pt x="795593" y="439777"/>
                </a:lnTo>
                <a:lnTo>
                  <a:pt x="760453" y="481660"/>
                </a:lnTo>
                <a:lnTo>
                  <a:pt x="725945" y="502602"/>
                </a:lnTo>
                <a:lnTo>
                  <a:pt x="692079" y="534015"/>
                </a:lnTo>
                <a:lnTo>
                  <a:pt x="658868" y="565427"/>
                </a:lnTo>
                <a:lnTo>
                  <a:pt x="626324" y="596840"/>
                </a:lnTo>
                <a:lnTo>
                  <a:pt x="594459" y="628253"/>
                </a:lnTo>
                <a:lnTo>
                  <a:pt x="563284" y="659665"/>
                </a:lnTo>
                <a:lnTo>
                  <a:pt x="532813" y="691078"/>
                </a:lnTo>
                <a:lnTo>
                  <a:pt x="503056" y="732961"/>
                </a:lnTo>
                <a:lnTo>
                  <a:pt x="474026" y="753903"/>
                </a:lnTo>
                <a:lnTo>
                  <a:pt x="445735" y="795787"/>
                </a:lnTo>
                <a:lnTo>
                  <a:pt x="418195" y="837670"/>
                </a:lnTo>
                <a:lnTo>
                  <a:pt x="391417" y="869083"/>
                </a:lnTo>
                <a:lnTo>
                  <a:pt x="365414" y="910967"/>
                </a:lnTo>
                <a:lnTo>
                  <a:pt x="340198" y="952850"/>
                </a:lnTo>
                <a:lnTo>
                  <a:pt x="315781" y="984263"/>
                </a:lnTo>
                <a:lnTo>
                  <a:pt x="292175" y="1026146"/>
                </a:lnTo>
                <a:lnTo>
                  <a:pt x="269391" y="1068030"/>
                </a:lnTo>
                <a:lnTo>
                  <a:pt x="247442" y="1099442"/>
                </a:lnTo>
                <a:lnTo>
                  <a:pt x="226339" y="1141326"/>
                </a:lnTo>
                <a:lnTo>
                  <a:pt x="206095" y="1172739"/>
                </a:lnTo>
                <a:lnTo>
                  <a:pt x="186722" y="1214622"/>
                </a:lnTo>
                <a:lnTo>
                  <a:pt x="168232" y="1266977"/>
                </a:lnTo>
                <a:lnTo>
                  <a:pt x="150636" y="1308860"/>
                </a:lnTo>
                <a:lnTo>
                  <a:pt x="133947" y="1340273"/>
                </a:lnTo>
                <a:lnTo>
                  <a:pt x="118176" y="1392627"/>
                </a:lnTo>
                <a:lnTo>
                  <a:pt x="103336" y="1434511"/>
                </a:lnTo>
                <a:lnTo>
                  <a:pt x="89438" y="1486865"/>
                </a:lnTo>
                <a:lnTo>
                  <a:pt x="76495" y="1518278"/>
                </a:lnTo>
                <a:lnTo>
                  <a:pt x="64519" y="1570632"/>
                </a:lnTo>
                <a:lnTo>
                  <a:pt x="53521" y="1612516"/>
                </a:lnTo>
                <a:lnTo>
                  <a:pt x="43514" y="1664870"/>
                </a:lnTo>
                <a:lnTo>
                  <a:pt x="34509" y="1706754"/>
                </a:lnTo>
                <a:lnTo>
                  <a:pt x="26519" y="1748637"/>
                </a:lnTo>
                <a:lnTo>
                  <a:pt x="19555" y="1800992"/>
                </a:lnTo>
                <a:lnTo>
                  <a:pt x="13630" y="1853346"/>
                </a:lnTo>
                <a:lnTo>
                  <a:pt x="8755" y="1884759"/>
                </a:lnTo>
                <a:lnTo>
                  <a:pt x="4942" y="1937113"/>
                </a:lnTo>
                <a:lnTo>
                  <a:pt x="2204" y="1989468"/>
                </a:lnTo>
                <a:lnTo>
                  <a:pt x="553" y="2041822"/>
                </a:lnTo>
                <a:lnTo>
                  <a:pt x="0" y="2083706"/>
                </a:lnTo>
                <a:lnTo>
                  <a:pt x="553" y="2125589"/>
                </a:lnTo>
                <a:lnTo>
                  <a:pt x="2204" y="2177944"/>
                </a:lnTo>
                <a:lnTo>
                  <a:pt x="4942" y="2230298"/>
                </a:lnTo>
                <a:lnTo>
                  <a:pt x="8755" y="2282653"/>
                </a:lnTo>
                <a:lnTo>
                  <a:pt x="13630" y="2324536"/>
                </a:lnTo>
                <a:lnTo>
                  <a:pt x="19555" y="2366420"/>
                </a:lnTo>
                <a:lnTo>
                  <a:pt x="26519" y="2418774"/>
                </a:lnTo>
                <a:lnTo>
                  <a:pt x="34509" y="2460658"/>
                </a:lnTo>
                <a:lnTo>
                  <a:pt x="43514" y="2513012"/>
                </a:lnTo>
                <a:lnTo>
                  <a:pt x="53521" y="2565366"/>
                </a:lnTo>
                <a:lnTo>
                  <a:pt x="64519" y="2596779"/>
                </a:lnTo>
                <a:lnTo>
                  <a:pt x="76495" y="2649133"/>
                </a:lnTo>
                <a:lnTo>
                  <a:pt x="89438" y="2691017"/>
                </a:lnTo>
                <a:lnTo>
                  <a:pt x="103336" y="2743371"/>
                </a:lnTo>
                <a:lnTo>
                  <a:pt x="118176" y="2774784"/>
                </a:lnTo>
                <a:lnTo>
                  <a:pt x="133947" y="2816668"/>
                </a:lnTo>
                <a:lnTo>
                  <a:pt x="150636" y="2869022"/>
                </a:lnTo>
                <a:lnTo>
                  <a:pt x="168232" y="2900435"/>
                </a:lnTo>
                <a:lnTo>
                  <a:pt x="186722" y="2942318"/>
                </a:lnTo>
                <a:lnTo>
                  <a:pt x="206095" y="2994673"/>
                </a:lnTo>
                <a:lnTo>
                  <a:pt x="226339" y="3036556"/>
                </a:lnTo>
                <a:lnTo>
                  <a:pt x="247442" y="3067969"/>
                </a:lnTo>
                <a:lnTo>
                  <a:pt x="269391" y="3109852"/>
                </a:lnTo>
                <a:lnTo>
                  <a:pt x="292175" y="3141265"/>
                </a:lnTo>
                <a:lnTo>
                  <a:pt x="315781" y="3183149"/>
                </a:lnTo>
                <a:lnTo>
                  <a:pt x="340198" y="3225032"/>
                </a:lnTo>
                <a:lnTo>
                  <a:pt x="365414" y="3256445"/>
                </a:lnTo>
                <a:lnTo>
                  <a:pt x="391417" y="3298328"/>
                </a:lnTo>
                <a:lnTo>
                  <a:pt x="418195" y="3340212"/>
                </a:lnTo>
                <a:lnTo>
                  <a:pt x="445735" y="3371625"/>
                </a:lnTo>
                <a:lnTo>
                  <a:pt x="474026" y="3413508"/>
                </a:lnTo>
                <a:lnTo>
                  <a:pt x="503056" y="3434450"/>
                </a:lnTo>
                <a:lnTo>
                  <a:pt x="532813" y="3476333"/>
                </a:lnTo>
                <a:lnTo>
                  <a:pt x="563284" y="3518217"/>
                </a:lnTo>
                <a:lnTo>
                  <a:pt x="594459" y="3539159"/>
                </a:lnTo>
                <a:lnTo>
                  <a:pt x="626324" y="3581042"/>
                </a:lnTo>
                <a:lnTo>
                  <a:pt x="658868" y="3601984"/>
                </a:lnTo>
                <a:lnTo>
                  <a:pt x="692079" y="3643868"/>
                </a:lnTo>
                <a:lnTo>
                  <a:pt x="725945" y="3664809"/>
                </a:lnTo>
                <a:lnTo>
                  <a:pt x="760453" y="3696222"/>
                </a:lnTo>
                <a:lnTo>
                  <a:pt x="795593" y="3717164"/>
                </a:lnTo>
                <a:lnTo>
                  <a:pt x="831352" y="3759047"/>
                </a:lnTo>
                <a:lnTo>
                  <a:pt x="867717" y="3779989"/>
                </a:lnTo>
                <a:lnTo>
                  <a:pt x="904678" y="3811402"/>
                </a:lnTo>
                <a:lnTo>
                  <a:pt x="980336" y="3853285"/>
                </a:lnTo>
                <a:lnTo>
                  <a:pt x="1058230" y="3895169"/>
                </a:lnTo>
                <a:lnTo>
                  <a:pt x="1138264" y="3947523"/>
                </a:lnTo>
                <a:lnTo>
                  <a:pt x="1179053" y="3957994"/>
                </a:lnTo>
                <a:lnTo>
                  <a:pt x="1220342" y="3989407"/>
                </a:lnTo>
                <a:lnTo>
                  <a:pt x="1262118" y="3999878"/>
                </a:lnTo>
                <a:lnTo>
                  <a:pt x="1304368" y="4020819"/>
                </a:lnTo>
                <a:lnTo>
                  <a:pt x="1390247" y="4052232"/>
                </a:lnTo>
                <a:lnTo>
                  <a:pt x="1704027" y="4135999"/>
                </a:lnTo>
                <a:lnTo>
                  <a:pt x="2463373" y="4135999"/>
                </a:lnTo>
                <a:lnTo>
                  <a:pt x="2777148" y="4052232"/>
                </a:lnTo>
                <a:lnTo>
                  <a:pt x="2863026" y="4020819"/>
                </a:lnTo>
                <a:lnTo>
                  <a:pt x="2905276" y="3999878"/>
                </a:lnTo>
                <a:lnTo>
                  <a:pt x="2947052" y="3989407"/>
                </a:lnTo>
                <a:lnTo>
                  <a:pt x="2988340" y="3957994"/>
                </a:lnTo>
                <a:lnTo>
                  <a:pt x="3029129" y="3947523"/>
                </a:lnTo>
                <a:lnTo>
                  <a:pt x="3109163" y="3895169"/>
                </a:lnTo>
                <a:lnTo>
                  <a:pt x="3187057" y="3853285"/>
                </a:lnTo>
                <a:lnTo>
                  <a:pt x="3225172" y="3832344"/>
                </a:lnTo>
                <a:lnTo>
                  <a:pt x="1940153" y="3832344"/>
                </a:lnTo>
                <a:lnTo>
                  <a:pt x="1892990" y="3821873"/>
                </a:lnTo>
                <a:lnTo>
                  <a:pt x="1846198" y="3821873"/>
                </a:lnTo>
                <a:lnTo>
                  <a:pt x="1799796" y="3811402"/>
                </a:lnTo>
                <a:lnTo>
                  <a:pt x="1753798" y="3811402"/>
                </a:lnTo>
                <a:lnTo>
                  <a:pt x="1487255" y="3727635"/>
                </a:lnTo>
                <a:lnTo>
                  <a:pt x="1444560" y="3717164"/>
                </a:lnTo>
                <a:lnTo>
                  <a:pt x="1360804" y="3675280"/>
                </a:lnTo>
                <a:lnTo>
                  <a:pt x="1319775" y="3654338"/>
                </a:lnTo>
                <a:lnTo>
                  <a:pt x="1279336" y="3643868"/>
                </a:lnTo>
                <a:lnTo>
                  <a:pt x="1239501" y="3612455"/>
                </a:lnTo>
                <a:lnTo>
                  <a:pt x="1200289" y="3591513"/>
                </a:lnTo>
                <a:lnTo>
                  <a:pt x="1161715" y="3581042"/>
                </a:lnTo>
                <a:lnTo>
                  <a:pt x="1123797" y="3549630"/>
                </a:lnTo>
                <a:lnTo>
                  <a:pt x="1086551" y="3528688"/>
                </a:lnTo>
                <a:lnTo>
                  <a:pt x="1049993" y="3497275"/>
                </a:lnTo>
                <a:lnTo>
                  <a:pt x="1014141" y="3476333"/>
                </a:lnTo>
                <a:lnTo>
                  <a:pt x="979011" y="3434450"/>
                </a:lnTo>
                <a:lnTo>
                  <a:pt x="944620" y="3413508"/>
                </a:lnTo>
                <a:lnTo>
                  <a:pt x="910985" y="3392566"/>
                </a:lnTo>
                <a:lnTo>
                  <a:pt x="878121" y="3350683"/>
                </a:lnTo>
                <a:lnTo>
                  <a:pt x="846047" y="3319270"/>
                </a:lnTo>
                <a:lnTo>
                  <a:pt x="814778" y="3287858"/>
                </a:lnTo>
                <a:lnTo>
                  <a:pt x="784332" y="3256445"/>
                </a:lnTo>
                <a:lnTo>
                  <a:pt x="754724" y="3225032"/>
                </a:lnTo>
                <a:lnTo>
                  <a:pt x="725972" y="3183149"/>
                </a:lnTo>
                <a:lnTo>
                  <a:pt x="698092" y="3162207"/>
                </a:lnTo>
                <a:lnTo>
                  <a:pt x="671101" y="3120323"/>
                </a:lnTo>
                <a:lnTo>
                  <a:pt x="645016" y="3078440"/>
                </a:lnTo>
                <a:lnTo>
                  <a:pt x="619853" y="3047027"/>
                </a:lnTo>
                <a:lnTo>
                  <a:pt x="595629" y="3005144"/>
                </a:lnTo>
                <a:lnTo>
                  <a:pt x="572361" y="2963260"/>
                </a:lnTo>
                <a:lnTo>
                  <a:pt x="550066" y="2931847"/>
                </a:lnTo>
                <a:lnTo>
                  <a:pt x="528759" y="2889964"/>
                </a:lnTo>
                <a:lnTo>
                  <a:pt x="508458" y="2858551"/>
                </a:lnTo>
                <a:lnTo>
                  <a:pt x="489180" y="2806197"/>
                </a:lnTo>
                <a:lnTo>
                  <a:pt x="470941" y="2764313"/>
                </a:lnTo>
                <a:lnTo>
                  <a:pt x="453757" y="2722430"/>
                </a:lnTo>
                <a:lnTo>
                  <a:pt x="437646" y="2680546"/>
                </a:lnTo>
                <a:lnTo>
                  <a:pt x="422625" y="2638663"/>
                </a:lnTo>
                <a:lnTo>
                  <a:pt x="408709" y="2596779"/>
                </a:lnTo>
                <a:lnTo>
                  <a:pt x="395915" y="2544425"/>
                </a:lnTo>
                <a:lnTo>
                  <a:pt x="384261" y="2513012"/>
                </a:lnTo>
                <a:lnTo>
                  <a:pt x="373763" y="2460658"/>
                </a:lnTo>
                <a:lnTo>
                  <a:pt x="364437" y="2408303"/>
                </a:lnTo>
                <a:lnTo>
                  <a:pt x="356301" y="2366420"/>
                </a:lnTo>
                <a:lnTo>
                  <a:pt x="349371" y="2324536"/>
                </a:lnTo>
                <a:lnTo>
                  <a:pt x="343663" y="2272182"/>
                </a:lnTo>
                <a:lnTo>
                  <a:pt x="339195" y="2230298"/>
                </a:lnTo>
                <a:lnTo>
                  <a:pt x="335982" y="2177944"/>
                </a:lnTo>
                <a:lnTo>
                  <a:pt x="334043" y="2125589"/>
                </a:lnTo>
                <a:lnTo>
                  <a:pt x="333392" y="2083706"/>
                </a:lnTo>
                <a:lnTo>
                  <a:pt x="334043" y="2041822"/>
                </a:lnTo>
                <a:lnTo>
                  <a:pt x="335982" y="1989468"/>
                </a:lnTo>
                <a:lnTo>
                  <a:pt x="339195" y="1937113"/>
                </a:lnTo>
                <a:lnTo>
                  <a:pt x="343663" y="1884759"/>
                </a:lnTo>
                <a:lnTo>
                  <a:pt x="349371" y="1853346"/>
                </a:lnTo>
                <a:lnTo>
                  <a:pt x="356301" y="1800992"/>
                </a:lnTo>
                <a:lnTo>
                  <a:pt x="364437" y="1748637"/>
                </a:lnTo>
                <a:lnTo>
                  <a:pt x="373763" y="1706754"/>
                </a:lnTo>
                <a:lnTo>
                  <a:pt x="384261" y="1664870"/>
                </a:lnTo>
                <a:lnTo>
                  <a:pt x="395915" y="1622987"/>
                </a:lnTo>
                <a:lnTo>
                  <a:pt x="408709" y="1570632"/>
                </a:lnTo>
                <a:lnTo>
                  <a:pt x="422625" y="1528749"/>
                </a:lnTo>
                <a:lnTo>
                  <a:pt x="437646" y="1486865"/>
                </a:lnTo>
                <a:lnTo>
                  <a:pt x="453757" y="1444982"/>
                </a:lnTo>
                <a:lnTo>
                  <a:pt x="470941" y="1403098"/>
                </a:lnTo>
                <a:lnTo>
                  <a:pt x="489180" y="1371685"/>
                </a:lnTo>
                <a:lnTo>
                  <a:pt x="508458" y="1319331"/>
                </a:lnTo>
                <a:lnTo>
                  <a:pt x="528759" y="1277448"/>
                </a:lnTo>
                <a:lnTo>
                  <a:pt x="550066" y="1246035"/>
                </a:lnTo>
                <a:lnTo>
                  <a:pt x="572361" y="1204151"/>
                </a:lnTo>
                <a:lnTo>
                  <a:pt x="595629" y="1162268"/>
                </a:lnTo>
                <a:lnTo>
                  <a:pt x="619853" y="1130855"/>
                </a:lnTo>
                <a:lnTo>
                  <a:pt x="645016" y="1088972"/>
                </a:lnTo>
                <a:lnTo>
                  <a:pt x="671101" y="1047088"/>
                </a:lnTo>
                <a:lnTo>
                  <a:pt x="698092" y="1015675"/>
                </a:lnTo>
                <a:lnTo>
                  <a:pt x="725972" y="973792"/>
                </a:lnTo>
                <a:lnTo>
                  <a:pt x="754724" y="952850"/>
                </a:lnTo>
                <a:lnTo>
                  <a:pt x="784332" y="910967"/>
                </a:lnTo>
                <a:lnTo>
                  <a:pt x="814778" y="890025"/>
                </a:lnTo>
                <a:lnTo>
                  <a:pt x="846047" y="848141"/>
                </a:lnTo>
                <a:lnTo>
                  <a:pt x="878121" y="827199"/>
                </a:lnTo>
                <a:lnTo>
                  <a:pt x="910985" y="785316"/>
                </a:lnTo>
                <a:lnTo>
                  <a:pt x="944620" y="753903"/>
                </a:lnTo>
                <a:lnTo>
                  <a:pt x="979011" y="732961"/>
                </a:lnTo>
                <a:lnTo>
                  <a:pt x="1014141" y="691078"/>
                </a:lnTo>
                <a:lnTo>
                  <a:pt x="1049993" y="670136"/>
                </a:lnTo>
                <a:lnTo>
                  <a:pt x="1086551" y="649194"/>
                </a:lnTo>
                <a:lnTo>
                  <a:pt x="1123797" y="617782"/>
                </a:lnTo>
                <a:lnTo>
                  <a:pt x="1161715" y="596840"/>
                </a:lnTo>
                <a:lnTo>
                  <a:pt x="1200289" y="565427"/>
                </a:lnTo>
                <a:lnTo>
                  <a:pt x="1239501" y="554956"/>
                </a:lnTo>
                <a:lnTo>
                  <a:pt x="1319775" y="502602"/>
                </a:lnTo>
                <a:lnTo>
                  <a:pt x="1360804" y="492131"/>
                </a:lnTo>
                <a:lnTo>
                  <a:pt x="1402404" y="471189"/>
                </a:lnTo>
                <a:lnTo>
                  <a:pt x="1663085" y="387422"/>
                </a:lnTo>
                <a:lnTo>
                  <a:pt x="1799796" y="356010"/>
                </a:lnTo>
                <a:lnTo>
                  <a:pt x="1846198" y="356010"/>
                </a:lnTo>
                <a:lnTo>
                  <a:pt x="1892990" y="335068"/>
                </a:lnTo>
                <a:lnTo>
                  <a:pt x="3225172" y="335068"/>
                </a:lnTo>
                <a:lnTo>
                  <a:pt x="3148384" y="293184"/>
                </a:lnTo>
                <a:lnTo>
                  <a:pt x="3109163" y="272243"/>
                </a:lnTo>
                <a:lnTo>
                  <a:pt x="2988340" y="209417"/>
                </a:lnTo>
                <a:lnTo>
                  <a:pt x="2947052" y="188475"/>
                </a:lnTo>
                <a:lnTo>
                  <a:pt x="2905276" y="178005"/>
                </a:lnTo>
                <a:lnTo>
                  <a:pt x="2863026" y="146592"/>
                </a:lnTo>
                <a:lnTo>
                  <a:pt x="2777148" y="125650"/>
                </a:lnTo>
                <a:lnTo>
                  <a:pt x="2733544" y="94237"/>
                </a:lnTo>
                <a:lnTo>
                  <a:pt x="2600219" y="62825"/>
                </a:lnTo>
                <a:close/>
              </a:path>
              <a:path w="4167504" h="4157345">
                <a:moveTo>
                  <a:pt x="3225172" y="335068"/>
                </a:moveTo>
                <a:lnTo>
                  <a:pt x="2274422" y="335068"/>
                </a:lnTo>
                <a:lnTo>
                  <a:pt x="2321213" y="356010"/>
                </a:lnTo>
                <a:lnTo>
                  <a:pt x="2367616" y="356010"/>
                </a:lnTo>
                <a:lnTo>
                  <a:pt x="2504326" y="387422"/>
                </a:lnTo>
                <a:lnTo>
                  <a:pt x="2765007" y="471189"/>
                </a:lnTo>
                <a:lnTo>
                  <a:pt x="2806607" y="492131"/>
                </a:lnTo>
                <a:lnTo>
                  <a:pt x="2847636" y="502602"/>
                </a:lnTo>
                <a:lnTo>
                  <a:pt x="2927910" y="554956"/>
                </a:lnTo>
                <a:lnTo>
                  <a:pt x="2967123" y="565427"/>
                </a:lnTo>
                <a:lnTo>
                  <a:pt x="3005696" y="596840"/>
                </a:lnTo>
                <a:lnTo>
                  <a:pt x="3043615" y="617782"/>
                </a:lnTo>
                <a:lnTo>
                  <a:pt x="3080861" y="649194"/>
                </a:lnTo>
                <a:lnTo>
                  <a:pt x="3117418" y="670136"/>
                </a:lnTo>
                <a:lnTo>
                  <a:pt x="3153270" y="691078"/>
                </a:lnTo>
                <a:lnTo>
                  <a:pt x="3188400" y="732961"/>
                </a:lnTo>
                <a:lnTo>
                  <a:pt x="3222791" y="753903"/>
                </a:lnTo>
                <a:lnTo>
                  <a:pt x="3256427" y="785316"/>
                </a:lnTo>
                <a:lnTo>
                  <a:pt x="3289290" y="827199"/>
                </a:lnTo>
                <a:lnTo>
                  <a:pt x="3321364" y="848141"/>
                </a:lnTo>
                <a:lnTo>
                  <a:pt x="3352633" y="890025"/>
                </a:lnTo>
                <a:lnTo>
                  <a:pt x="3383080" y="910967"/>
                </a:lnTo>
                <a:lnTo>
                  <a:pt x="3412688" y="952850"/>
                </a:lnTo>
                <a:lnTo>
                  <a:pt x="3441440" y="973792"/>
                </a:lnTo>
                <a:lnTo>
                  <a:pt x="3469319" y="1015675"/>
                </a:lnTo>
                <a:lnTo>
                  <a:pt x="3496310" y="1047088"/>
                </a:lnTo>
                <a:lnTo>
                  <a:pt x="3522395" y="1088972"/>
                </a:lnTo>
                <a:lnTo>
                  <a:pt x="3547558" y="1130855"/>
                </a:lnTo>
                <a:lnTo>
                  <a:pt x="3571782" y="1162268"/>
                </a:lnTo>
                <a:lnTo>
                  <a:pt x="3595050" y="1204151"/>
                </a:lnTo>
                <a:lnTo>
                  <a:pt x="3617346" y="1246035"/>
                </a:lnTo>
                <a:lnTo>
                  <a:pt x="3638652" y="1277448"/>
                </a:lnTo>
                <a:lnTo>
                  <a:pt x="3658953" y="1319331"/>
                </a:lnTo>
                <a:lnTo>
                  <a:pt x="3678231" y="1371685"/>
                </a:lnTo>
                <a:lnTo>
                  <a:pt x="3696471" y="1403098"/>
                </a:lnTo>
                <a:lnTo>
                  <a:pt x="3713654" y="1444982"/>
                </a:lnTo>
                <a:lnTo>
                  <a:pt x="3729765" y="1486865"/>
                </a:lnTo>
                <a:lnTo>
                  <a:pt x="3744787" y="1528749"/>
                </a:lnTo>
                <a:lnTo>
                  <a:pt x="3758703" y="1570632"/>
                </a:lnTo>
                <a:lnTo>
                  <a:pt x="3771496" y="1622987"/>
                </a:lnTo>
                <a:lnTo>
                  <a:pt x="3783150" y="1664870"/>
                </a:lnTo>
                <a:lnTo>
                  <a:pt x="3793648" y="1706754"/>
                </a:lnTo>
                <a:lnTo>
                  <a:pt x="3802974" y="1748637"/>
                </a:lnTo>
                <a:lnTo>
                  <a:pt x="3811110" y="1800992"/>
                </a:lnTo>
                <a:lnTo>
                  <a:pt x="3818041" y="1853346"/>
                </a:lnTo>
                <a:lnTo>
                  <a:pt x="3823748" y="1884759"/>
                </a:lnTo>
                <a:lnTo>
                  <a:pt x="3828217" y="1937113"/>
                </a:lnTo>
                <a:lnTo>
                  <a:pt x="3831429" y="1989468"/>
                </a:lnTo>
                <a:lnTo>
                  <a:pt x="3833369" y="2041822"/>
                </a:lnTo>
                <a:lnTo>
                  <a:pt x="3834019" y="2083706"/>
                </a:lnTo>
                <a:lnTo>
                  <a:pt x="3833369" y="2125589"/>
                </a:lnTo>
                <a:lnTo>
                  <a:pt x="3831429" y="2177944"/>
                </a:lnTo>
                <a:lnTo>
                  <a:pt x="3828217" y="2230298"/>
                </a:lnTo>
                <a:lnTo>
                  <a:pt x="3823748" y="2272182"/>
                </a:lnTo>
                <a:lnTo>
                  <a:pt x="3818041" y="2324536"/>
                </a:lnTo>
                <a:lnTo>
                  <a:pt x="3811110" y="2366420"/>
                </a:lnTo>
                <a:lnTo>
                  <a:pt x="3802974" y="2408303"/>
                </a:lnTo>
                <a:lnTo>
                  <a:pt x="3793648" y="2460658"/>
                </a:lnTo>
                <a:lnTo>
                  <a:pt x="3783150" y="2513012"/>
                </a:lnTo>
                <a:lnTo>
                  <a:pt x="3771496" y="2544425"/>
                </a:lnTo>
                <a:lnTo>
                  <a:pt x="3758703" y="2596779"/>
                </a:lnTo>
                <a:lnTo>
                  <a:pt x="3744787" y="2638663"/>
                </a:lnTo>
                <a:lnTo>
                  <a:pt x="3729765" y="2680546"/>
                </a:lnTo>
                <a:lnTo>
                  <a:pt x="3713654" y="2722430"/>
                </a:lnTo>
                <a:lnTo>
                  <a:pt x="3696471" y="2764313"/>
                </a:lnTo>
                <a:lnTo>
                  <a:pt x="3678231" y="2806197"/>
                </a:lnTo>
                <a:lnTo>
                  <a:pt x="3658953" y="2858551"/>
                </a:lnTo>
                <a:lnTo>
                  <a:pt x="3638652" y="2889964"/>
                </a:lnTo>
                <a:lnTo>
                  <a:pt x="3617346" y="2931847"/>
                </a:lnTo>
                <a:lnTo>
                  <a:pt x="3595050" y="2963260"/>
                </a:lnTo>
                <a:lnTo>
                  <a:pt x="3571782" y="3005144"/>
                </a:lnTo>
                <a:lnTo>
                  <a:pt x="3547558" y="3047027"/>
                </a:lnTo>
                <a:lnTo>
                  <a:pt x="3522395" y="3078440"/>
                </a:lnTo>
                <a:lnTo>
                  <a:pt x="3496310" y="3120323"/>
                </a:lnTo>
                <a:lnTo>
                  <a:pt x="3469319" y="3162207"/>
                </a:lnTo>
                <a:lnTo>
                  <a:pt x="3441440" y="3183149"/>
                </a:lnTo>
                <a:lnTo>
                  <a:pt x="3412688" y="3225032"/>
                </a:lnTo>
                <a:lnTo>
                  <a:pt x="3383080" y="3256445"/>
                </a:lnTo>
                <a:lnTo>
                  <a:pt x="3352633" y="3287858"/>
                </a:lnTo>
                <a:lnTo>
                  <a:pt x="3321364" y="3319270"/>
                </a:lnTo>
                <a:lnTo>
                  <a:pt x="3289290" y="3350683"/>
                </a:lnTo>
                <a:lnTo>
                  <a:pt x="3256427" y="3392566"/>
                </a:lnTo>
                <a:lnTo>
                  <a:pt x="3222791" y="3413508"/>
                </a:lnTo>
                <a:lnTo>
                  <a:pt x="3188400" y="3434450"/>
                </a:lnTo>
                <a:lnTo>
                  <a:pt x="3153270" y="3476333"/>
                </a:lnTo>
                <a:lnTo>
                  <a:pt x="3117418" y="3497275"/>
                </a:lnTo>
                <a:lnTo>
                  <a:pt x="3080861" y="3528688"/>
                </a:lnTo>
                <a:lnTo>
                  <a:pt x="3043615" y="3549630"/>
                </a:lnTo>
                <a:lnTo>
                  <a:pt x="3005696" y="3581042"/>
                </a:lnTo>
                <a:lnTo>
                  <a:pt x="2967123" y="3591513"/>
                </a:lnTo>
                <a:lnTo>
                  <a:pt x="2927910" y="3612455"/>
                </a:lnTo>
                <a:lnTo>
                  <a:pt x="2888076" y="3643868"/>
                </a:lnTo>
                <a:lnTo>
                  <a:pt x="2847636" y="3654338"/>
                </a:lnTo>
                <a:lnTo>
                  <a:pt x="2806607" y="3675280"/>
                </a:lnTo>
                <a:lnTo>
                  <a:pt x="2722851" y="3717164"/>
                </a:lnTo>
                <a:lnTo>
                  <a:pt x="2680157" y="3727635"/>
                </a:lnTo>
                <a:lnTo>
                  <a:pt x="2413613" y="3811402"/>
                </a:lnTo>
                <a:lnTo>
                  <a:pt x="2367616" y="3811402"/>
                </a:lnTo>
                <a:lnTo>
                  <a:pt x="2321213" y="3821873"/>
                </a:lnTo>
                <a:lnTo>
                  <a:pt x="2274422" y="3821873"/>
                </a:lnTo>
                <a:lnTo>
                  <a:pt x="2227259" y="3832344"/>
                </a:lnTo>
                <a:lnTo>
                  <a:pt x="3225172" y="3832344"/>
                </a:lnTo>
                <a:lnTo>
                  <a:pt x="3262715" y="3811402"/>
                </a:lnTo>
                <a:lnTo>
                  <a:pt x="3299676" y="3779989"/>
                </a:lnTo>
                <a:lnTo>
                  <a:pt x="3336042" y="3759047"/>
                </a:lnTo>
                <a:lnTo>
                  <a:pt x="3371801" y="3717164"/>
                </a:lnTo>
                <a:lnTo>
                  <a:pt x="3406941" y="3696222"/>
                </a:lnTo>
                <a:lnTo>
                  <a:pt x="3441450" y="3664809"/>
                </a:lnTo>
                <a:lnTo>
                  <a:pt x="3475316" y="3643868"/>
                </a:lnTo>
                <a:lnTo>
                  <a:pt x="3508527" y="3601984"/>
                </a:lnTo>
                <a:lnTo>
                  <a:pt x="3541072" y="3581042"/>
                </a:lnTo>
                <a:lnTo>
                  <a:pt x="3572937" y="3539159"/>
                </a:lnTo>
                <a:lnTo>
                  <a:pt x="3604112" y="3518217"/>
                </a:lnTo>
                <a:lnTo>
                  <a:pt x="3634584" y="3476333"/>
                </a:lnTo>
                <a:lnTo>
                  <a:pt x="3664341" y="3434450"/>
                </a:lnTo>
                <a:lnTo>
                  <a:pt x="3693372" y="3413508"/>
                </a:lnTo>
                <a:lnTo>
                  <a:pt x="3721663" y="3371625"/>
                </a:lnTo>
                <a:lnTo>
                  <a:pt x="3749204" y="3340212"/>
                </a:lnTo>
                <a:lnTo>
                  <a:pt x="3775982" y="3298328"/>
                </a:lnTo>
                <a:lnTo>
                  <a:pt x="3801986" y="3256445"/>
                </a:lnTo>
                <a:lnTo>
                  <a:pt x="3827202" y="3225032"/>
                </a:lnTo>
                <a:lnTo>
                  <a:pt x="3851620" y="3183149"/>
                </a:lnTo>
                <a:lnTo>
                  <a:pt x="3875227" y="3141265"/>
                </a:lnTo>
                <a:lnTo>
                  <a:pt x="3898012" y="3109852"/>
                </a:lnTo>
                <a:lnTo>
                  <a:pt x="3919961" y="3067969"/>
                </a:lnTo>
                <a:lnTo>
                  <a:pt x="3941064" y="3036556"/>
                </a:lnTo>
                <a:lnTo>
                  <a:pt x="3961309" y="2994673"/>
                </a:lnTo>
                <a:lnTo>
                  <a:pt x="3980683" y="2942318"/>
                </a:lnTo>
                <a:lnTo>
                  <a:pt x="3999174" y="2900435"/>
                </a:lnTo>
                <a:lnTo>
                  <a:pt x="4016770" y="2869022"/>
                </a:lnTo>
                <a:lnTo>
                  <a:pt x="4033460" y="2816668"/>
                </a:lnTo>
                <a:lnTo>
                  <a:pt x="4049231" y="2774784"/>
                </a:lnTo>
                <a:lnTo>
                  <a:pt x="4064072" y="2743371"/>
                </a:lnTo>
                <a:lnTo>
                  <a:pt x="4077970" y="2691017"/>
                </a:lnTo>
                <a:lnTo>
                  <a:pt x="4090913" y="2649133"/>
                </a:lnTo>
                <a:lnTo>
                  <a:pt x="4102890" y="2596779"/>
                </a:lnTo>
                <a:lnTo>
                  <a:pt x="4113888" y="2565366"/>
                </a:lnTo>
                <a:lnTo>
                  <a:pt x="4123896" y="2513012"/>
                </a:lnTo>
                <a:lnTo>
                  <a:pt x="4132901" y="2460658"/>
                </a:lnTo>
                <a:lnTo>
                  <a:pt x="4140891" y="2418774"/>
                </a:lnTo>
                <a:lnTo>
                  <a:pt x="4147856" y="2366420"/>
                </a:lnTo>
                <a:lnTo>
                  <a:pt x="4153781" y="2324536"/>
                </a:lnTo>
                <a:lnTo>
                  <a:pt x="4158656" y="2282653"/>
                </a:lnTo>
                <a:lnTo>
                  <a:pt x="4162469" y="2230298"/>
                </a:lnTo>
                <a:lnTo>
                  <a:pt x="4165207" y="2177944"/>
                </a:lnTo>
                <a:lnTo>
                  <a:pt x="4166859" y="2125589"/>
                </a:lnTo>
                <a:lnTo>
                  <a:pt x="4167412" y="2083706"/>
                </a:lnTo>
                <a:lnTo>
                  <a:pt x="4166859" y="2041822"/>
                </a:lnTo>
                <a:lnTo>
                  <a:pt x="4165207" y="1989468"/>
                </a:lnTo>
                <a:lnTo>
                  <a:pt x="4162469" y="1937113"/>
                </a:lnTo>
                <a:lnTo>
                  <a:pt x="4158656" y="1884759"/>
                </a:lnTo>
                <a:lnTo>
                  <a:pt x="4153781" y="1853346"/>
                </a:lnTo>
                <a:lnTo>
                  <a:pt x="4147856" y="1800992"/>
                </a:lnTo>
                <a:lnTo>
                  <a:pt x="4140891" y="1748637"/>
                </a:lnTo>
                <a:lnTo>
                  <a:pt x="4132901" y="1706754"/>
                </a:lnTo>
                <a:lnTo>
                  <a:pt x="4123896" y="1664870"/>
                </a:lnTo>
                <a:lnTo>
                  <a:pt x="4113888" y="1612516"/>
                </a:lnTo>
                <a:lnTo>
                  <a:pt x="4102890" y="1570632"/>
                </a:lnTo>
                <a:lnTo>
                  <a:pt x="4090913" y="1518278"/>
                </a:lnTo>
                <a:lnTo>
                  <a:pt x="4077970" y="1486865"/>
                </a:lnTo>
                <a:lnTo>
                  <a:pt x="4064072" y="1434511"/>
                </a:lnTo>
                <a:lnTo>
                  <a:pt x="4049231" y="1392627"/>
                </a:lnTo>
                <a:lnTo>
                  <a:pt x="4033460" y="1340273"/>
                </a:lnTo>
                <a:lnTo>
                  <a:pt x="4016770" y="1308860"/>
                </a:lnTo>
                <a:lnTo>
                  <a:pt x="3999174" y="1266977"/>
                </a:lnTo>
                <a:lnTo>
                  <a:pt x="3980683" y="1214622"/>
                </a:lnTo>
                <a:lnTo>
                  <a:pt x="3961309" y="1172739"/>
                </a:lnTo>
                <a:lnTo>
                  <a:pt x="3941064" y="1141326"/>
                </a:lnTo>
                <a:lnTo>
                  <a:pt x="3919961" y="1099442"/>
                </a:lnTo>
                <a:lnTo>
                  <a:pt x="3898012" y="1068030"/>
                </a:lnTo>
                <a:lnTo>
                  <a:pt x="3875227" y="1026146"/>
                </a:lnTo>
                <a:lnTo>
                  <a:pt x="3851620" y="984263"/>
                </a:lnTo>
                <a:lnTo>
                  <a:pt x="3827202" y="952850"/>
                </a:lnTo>
                <a:lnTo>
                  <a:pt x="3801986" y="910967"/>
                </a:lnTo>
                <a:lnTo>
                  <a:pt x="3775982" y="869083"/>
                </a:lnTo>
                <a:lnTo>
                  <a:pt x="3749204" y="837670"/>
                </a:lnTo>
                <a:lnTo>
                  <a:pt x="3721663" y="795787"/>
                </a:lnTo>
                <a:lnTo>
                  <a:pt x="3693372" y="753903"/>
                </a:lnTo>
                <a:lnTo>
                  <a:pt x="3664341" y="732961"/>
                </a:lnTo>
                <a:lnTo>
                  <a:pt x="3634584" y="691078"/>
                </a:lnTo>
                <a:lnTo>
                  <a:pt x="3604112" y="659665"/>
                </a:lnTo>
                <a:lnTo>
                  <a:pt x="3572937" y="628253"/>
                </a:lnTo>
                <a:lnTo>
                  <a:pt x="3541072" y="596840"/>
                </a:lnTo>
                <a:lnTo>
                  <a:pt x="3508527" y="565427"/>
                </a:lnTo>
                <a:lnTo>
                  <a:pt x="3475316" y="534015"/>
                </a:lnTo>
                <a:lnTo>
                  <a:pt x="3441450" y="502602"/>
                </a:lnTo>
                <a:lnTo>
                  <a:pt x="3406941" y="481660"/>
                </a:lnTo>
                <a:lnTo>
                  <a:pt x="3371801" y="439777"/>
                </a:lnTo>
                <a:lnTo>
                  <a:pt x="3336042" y="418835"/>
                </a:lnTo>
                <a:lnTo>
                  <a:pt x="3299676" y="387422"/>
                </a:lnTo>
                <a:lnTo>
                  <a:pt x="3262715" y="366480"/>
                </a:lnTo>
                <a:lnTo>
                  <a:pt x="3225172" y="335068"/>
                </a:lnTo>
                <a:close/>
              </a:path>
              <a:path w="4167504" h="4157345">
                <a:moveTo>
                  <a:pt x="2417032" y="20941"/>
                </a:moveTo>
                <a:lnTo>
                  <a:pt x="1750369" y="20941"/>
                </a:lnTo>
                <a:lnTo>
                  <a:pt x="1612420" y="62825"/>
                </a:lnTo>
                <a:lnTo>
                  <a:pt x="2554979" y="62825"/>
                </a:lnTo>
                <a:lnTo>
                  <a:pt x="2417032" y="20941"/>
                </a:lnTo>
                <a:close/>
              </a:path>
              <a:path w="4167504" h="4157345">
                <a:moveTo>
                  <a:pt x="2323332" y="10470"/>
                </a:moveTo>
                <a:lnTo>
                  <a:pt x="1844072" y="10470"/>
                </a:lnTo>
                <a:lnTo>
                  <a:pt x="1797055" y="20941"/>
                </a:lnTo>
                <a:lnTo>
                  <a:pt x="2370348" y="20941"/>
                </a:lnTo>
                <a:lnTo>
                  <a:pt x="2323332" y="10470"/>
                </a:lnTo>
                <a:close/>
              </a:path>
              <a:path w="4167504" h="4157345">
                <a:moveTo>
                  <a:pt x="2132197" y="0"/>
                </a:moveTo>
                <a:lnTo>
                  <a:pt x="2035212" y="0"/>
                </a:lnTo>
                <a:lnTo>
                  <a:pt x="1986990" y="10470"/>
                </a:lnTo>
                <a:lnTo>
                  <a:pt x="2180418" y="10470"/>
                </a:lnTo>
                <a:lnTo>
                  <a:pt x="2132197" y="0"/>
                </a:lnTo>
                <a:close/>
              </a:path>
            </a:pathLst>
          </a:custGeom>
          <a:solidFill>
            <a:srgbClr val="69A2C7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pic>
        <p:nvPicPr>
          <p:cNvPr id="10" name="Picture 2" descr="Resultado de imagen de mensaje">
            <a:extLst>
              <a:ext uri="{FF2B5EF4-FFF2-40B4-BE49-F238E27FC236}">
                <a16:creationId xmlns:a16="http://schemas.microsoft.com/office/drawing/2014/main" xmlns="" id="{8B27B9D7-0E14-434F-B6B8-2636D8B8F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586">
            <a:off x="2459147" y="1754266"/>
            <a:ext cx="814952" cy="81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sultado de imagen de mensaje">
            <a:extLst>
              <a:ext uri="{FF2B5EF4-FFF2-40B4-BE49-F238E27FC236}">
                <a16:creationId xmlns:a16="http://schemas.microsoft.com/office/drawing/2014/main" xmlns="" id="{8B27B9D7-0E14-434F-B6B8-2636D8B8F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178">
            <a:off x="2210165" y="2855111"/>
            <a:ext cx="814952" cy="81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de mensaje">
            <a:extLst>
              <a:ext uri="{FF2B5EF4-FFF2-40B4-BE49-F238E27FC236}">
                <a16:creationId xmlns:a16="http://schemas.microsoft.com/office/drawing/2014/main" xmlns="" id="{8B27B9D7-0E14-434F-B6B8-2636D8B8F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7794">
            <a:off x="3562509" y="983778"/>
            <a:ext cx="814952" cy="81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n de mensaje">
            <a:extLst>
              <a:ext uri="{FF2B5EF4-FFF2-40B4-BE49-F238E27FC236}">
                <a16:creationId xmlns:a16="http://schemas.microsoft.com/office/drawing/2014/main" xmlns="" id="{8B27B9D7-0E14-434F-B6B8-2636D8B8F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14647">
            <a:off x="3632511" y="4543566"/>
            <a:ext cx="814952" cy="81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sultado de imagen de mensaje">
            <a:extLst>
              <a:ext uri="{FF2B5EF4-FFF2-40B4-BE49-F238E27FC236}">
                <a16:creationId xmlns:a16="http://schemas.microsoft.com/office/drawing/2014/main" xmlns="" id="{8B27B9D7-0E14-434F-B6B8-2636D8B8F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45268">
            <a:off x="5824437" y="4145596"/>
            <a:ext cx="814952" cy="81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de mensaje">
            <a:extLst>
              <a:ext uri="{FF2B5EF4-FFF2-40B4-BE49-F238E27FC236}">
                <a16:creationId xmlns:a16="http://schemas.microsoft.com/office/drawing/2014/main" xmlns="" id="{8B27B9D7-0E14-434F-B6B8-2636D8B8F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97449">
            <a:off x="6107412" y="3219262"/>
            <a:ext cx="814952" cy="81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sultado de imagen de mensaje">
            <a:extLst>
              <a:ext uri="{FF2B5EF4-FFF2-40B4-BE49-F238E27FC236}">
                <a16:creationId xmlns:a16="http://schemas.microsoft.com/office/drawing/2014/main" xmlns="" id="{8B27B9D7-0E14-434F-B6B8-2636D8B8F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9571">
            <a:off x="5882779" y="2068811"/>
            <a:ext cx="814952" cy="81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de mensaje">
            <a:extLst>
              <a:ext uri="{FF2B5EF4-FFF2-40B4-BE49-F238E27FC236}">
                <a16:creationId xmlns:a16="http://schemas.microsoft.com/office/drawing/2014/main" xmlns="" id="{8B27B9D7-0E14-434F-B6B8-2636D8B8F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2760">
            <a:off x="2590072" y="4005018"/>
            <a:ext cx="814952" cy="81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esultado de imagen de mensaje">
            <a:extLst>
              <a:ext uri="{FF2B5EF4-FFF2-40B4-BE49-F238E27FC236}">
                <a16:creationId xmlns:a16="http://schemas.microsoft.com/office/drawing/2014/main" xmlns="" id="{8B27B9D7-0E14-434F-B6B8-2636D8B8F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7745">
            <a:off x="5008847" y="1142545"/>
            <a:ext cx="814952" cy="81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sultado de imagen de mensaje">
            <a:extLst>
              <a:ext uri="{FF2B5EF4-FFF2-40B4-BE49-F238E27FC236}">
                <a16:creationId xmlns:a16="http://schemas.microsoft.com/office/drawing/2014/main" xmlns="" id="{8B27B9D7-0E14-434F-B6B8-2636D8B8F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52793">
            <a:off x="4871592" y="4621895"/>
            <a:ext cx="814952" cy="81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507623" y="5987768"/>
            <a:ext cx="46907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>
                <a:solidFill>
                  <a:srgbClr val="0049A2"/>
                </a:solidFill>
              </a:rPr>
              <a:t>Múltiples mensajes para 1 receptor</a:t>
            </a:r>
          </a:p>
        </p:txBody>
      </p:sp>
    </p:spTree>
    <p:extLst>
      <p:ext uri="{BB962C8B-B14F-4D97-AF65-F5344CB8AC3E}">
        <p14:creationId xmlns:p14="http://schemas.microsoft.com/office/powerpoint/2010/main" val="287646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677987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08461" y="327009"/>
            <a:ext cx="7701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>
                <a:solidFill>
                  <a:schemeClr val="accent5">
                    <a:lumMod val="75000"/>
                  </a:schemeClr>
                </a:solidFill>
              </a:rPr>
              <a:t>Hacia un nuevo modelo de comunicación II</a:t>
            </a:r>
            <a:endParaRPr lang="es-E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5 Rectángulo"/>
          <p:cNvSpPr/>
          <p:nvPr/>
        </p:nvSpPr>
        <p:spPr>
          <a:xfrm>
            <a:off x="799907" y="1354911"/>
            <a:ext cx="7219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object 29"/>
          <p:cNvSpPr txBox="1"/>
          <p:nvPr/>
        </p:nvSpPr>
        <p:spPr>
          <a:xfrm>
            <a:off x="507859" y="1405748"/>
            <a:ext cx="3536962" cy="145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/>
            <a:r>
              <a:rPr lang="es-ES" b="1" spc="-80" dirty="0" smtClean="0">
                <a:solidFill>
                  <a:srgbClr val="0049A2"/>
                </a:solidFill>
                <a:cs typeface="Trebuchet MS"/>
              </a:rPr>
              <a:t>AYER</a:t>
            </a:r>
          </a:p>
          <a:p>
            <a:pPr marL="348676" indent="-342900">
              <a:buFont typeface="Arial" panose="020B0604020202020204" pitchFamily="34" charset="0"/>
              <a:buChar char="•"/>
            </a:pPr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Gestión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relacional</a:t>
            </a:r>
          </a:p>
          <a:p>
            <a:pPr marL="348387" marR="12996" indent="-342900">
              <a:lnSpc>
                <a:spcPts val="1465"/>
              </a:lnSpc>
              <a:spcBef>
                <a:spcPts val="785"/>
              </a:spcBef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Gran peso de la </a:t>
            </a:r>
            <a:r>
              <a:rPr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prensa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papel</a:t>
            </a:r>
          </a:p>
          <a:p>
            <a:pPr marL="348676" marR="2311" indent="-342900">
              <a:lnSpc>
                <a:spcPts val="2210"/>
              </a:lnSpc>
              <a:spcBef>
                <a:spcPts val="150"/>
              </a:spcBef>
              <a:buFont typeface="Arial" panose="020B0604020202020204" pitchFamily="34" charset="0"/>
              <a:buChar char="•"/>
            </a:pPr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Relación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unidireccional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8676" marR="2311" indent="-342900">
              <a:lnSpc>
                <a:spcPts val="2210"/>
              </a:lnSpc>
              <a:spcBef>
                <a:spcPts val="150"/>
              </a:spcBef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Comunicación rígida</a:t>
            </a:r>
          </a:p>
        </p:txBody>
      </p:sp>
      <p:sp>
        <p:nvSpPr>
          <p:cNvPr id="21" name="object 35"/>
          <p:cNvSpPr txBox="1"/>
          <p:nvPr/>
        </p:nvSpPr>
        <p:spPr>
          <a:xfrm>
            <a:off x="4293604" y="1405748"/>
            <a:ext cx="4605840" cy="3282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/>
            <a:r>
              <a:rPr lang="es-ES" b="1" spc="-44" dirty="0" smtClean="0">
                <a:solidFill>
                  <a:srgbClr val="0049A2"/>
                </a:solidFill>
                <a:cs typeface="Trebuchet MS"/>
              </a:rPr>
              <a:t>HOY</a:t>
            </a:r>
            <a:r>
              <a:rPr lang="es-ES" b="1" spc="-44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rebuchet MS"/>
              </a:rPr>
              <a:t> </a:t>
            </a:r>
          </a:p>
          <a:p>
            <a:pPr marL="348676" indent="-342900">
              <a:buFont typeface="Arial" panose="020B0604020202020204" pitchFamily="34" charset="0"/>
              <a:buChar char="•"/>
            </a:pPr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Medios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tradicionales en crisis</a:t>
            </a:r>
          </a:p>
          <a:p>
            <a:pPr marL="348387" marR="229595" indent="-342900">
              <a:lnSpc>
                <a:spcPts val="1465"/>
              </a:lnSpc>
              <a:spcBef>
                <a:spcPts val="785"/>
              </a:spcBef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Influencia creciente de </a:t>
            </a:r>
            <a:r>
              <a:rPr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medios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digitales</a:t>
            </a: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8387" marR="229595" indent="-342900">
              <a:lnSpc>
                <a:spcPts val="1465"/>
              </a:lnSpc>
              <a:spcBef>
                <a:spcPts val="785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Expansión de nuevos canales (RRSS)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8676" indent="-342900">
              <a:spcBef>
                <a:spcPts val="646"/>
              </a:spcBef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Gran cantidad de </a:t>
            </a:r>
            <a:r>
              <a:rPr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contenidos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(infoxicación) y tendencia a la lectura rápida de titulares</a:t>
            </a:r>
          </a:p>
          <a:p>
            <a:pPr marL="348676" indent="-342900">
              <a:spcBef>
                <a:spcPts val="646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Segmentación de contenidos según gustos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8387" marR="188007" indent="-342900">
              <a:lnSpc>
                <a:spcPts val="1465"/>
              </a:lnSpc>
              <a:spcBef>
                <a:spcPts val="785"/>
              </a:spcBef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Multidireccionalidad de la </a:t>
            </a:r>
            <a:r>
              <a:rPr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comunicación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Contenidos  compartidos</a:t>
            </a:r>
          </a:p>
          <a:p>
            <a:pPr marL="348387" marR="265117" indent="-342900">
              <a:lnSpc>
                <a:spcPts val="1465"/>
              </a:lnSpc>
              <a:spcBef>
                <a:spcPts val="749"/>
              </a:spcBef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Caída del tráfico directo a  portales de las webs (el </a:t>
            </a:r>
            <a:r>
              <a:rPr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contenido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</a:t>
            </a:r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busca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comparte)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object 42"/>
          <p:cNvSpPr txBox="1"/>
          <p:nvPr/>
        </p:nvSpPr>
        <p:spPr>
          <a:xfrm>
            <a:off x="799907" y="4484068"/>
            <a:ext cx="7542355" cy="19595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/>
            <a:r>
              <a:rPr lang="es-ES" b="1" spc="-32" dirty="0" smtClean="0">
                <a:solidFill>
                  <a:srgbClr val="0049A2"/>
                </a:solidFill>
                <a:cs typeface="Trebuchet MS"/>
              </a:rPr>
              <a:t>MAÑANA</a:t>
            </a:r>
          </a:p>
          <a:p>
            <a:pPr marL="291526" indent="-285750">
              <a:buFont typeface="Arial" panose="020B0604020202020204" pitchFamily="34" charset="0"/>
              <a:buChar char="•"/>
            </a:pPr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Menos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intermediación</a:t>
            </a:r>
          </a:p>
          <a:p>
            <a:pPr marL="291237" marR="319700" indent="-285750">
              <a:lnSpc>
                <a:spcPts val="1465"/>
              </a:lnSpc>
              <a:spcBef>
                <a:spcPts val="785"/>
              </a:spcBef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contenido integrado desbanca a 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publicidad tradicional</a:t>
            </a:r>
          </a:p>
          <a:p>
            <a:pPr marL="291237" marR="10685" indent="-285750">
              <a:lnSpc>
                <a:spcPts val="1465"/>
              </a:lnSpc>
              <a:spcBef>
                <a:spcPts val="749"/>
              </a:spcBef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corporate journalism emerge </a:t>
            </a:r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como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elemento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clave para </a:t>
            </a:r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posicionar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contenido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propio</a:t>
            </a:r>
          </a:p>
          <a:p>
            <a:pPr marL="291237" marR="18194" indent="-285750">
              <a:lnSpc>
                <a:spcPts val="1465"/>
              </a:lnSpc>
              <a:spcBef>
                <a:spcPts val="749"/>
              </a:spcBef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Informar y </a:t>
            </a:r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entretener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es </a:t>
            </a:r>
            <a:r>
              <a:rPr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patrimonio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exclusivo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los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MMCC </a:t>
            </a:r>
            <a:r>
              <a:rPr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masas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91526" indent="-285750">
              <a:spcBef>
                <a:spcPts val="646"/>
              </a:spcBef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contenido enriquecido gana en impacto</a:t>
            </a:r>
          </a:p>
        </p:txBody>
      </p:sp>
      <p:sp>
        <p:nvSpPr>
          <p:cNvPr id="8" name="7 Flecha derecha"/>
          <p:cNvSpPr/>
          <p:nvPr/>
        </p:nvSpPr>
        <p:spPr>
          <a:xfrm>
            <a:off x="2830761" y="1405748"/>
            <a:ext cx="1214060" cy="183241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8 Flecha derecha"/>
          <p:cNvSpPr/>
          <p:nvPr/>
        </p:nvSpPr>
        <p:spPr>
          <a:xfrm rot="5400000">
            <a:off x="8091430" y="4267955"/>
            <a:ext cx="1214060" cy="183241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67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1122362" y="434861"/>
            <a:ext cx="634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0049A2"/>
                </a:solidFill>
              </a:rPr>
              <a:t>Hacia un nuevo modelo de comunicación</a:t>
            </a:r>
            <a:endParaRPr lang="es-ES" sz="2800" b="1" dirty="0">
              <a:solidFill>
                <a:srgbClr val="0049A2"/>
              </a:solidFill>
            </a:endParaRPr>
          </a:p>
        </p:txBody>
      </p:sp>
      <p:pic>
        <p:nvPicPr>
          <p:cNvPr id="35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677987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87013" y="1274192"/>
            <a:ext cx="7569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2" descr="Resultado de imagen de periodicos">
            <a:extLst>
              <a:ext uri="{FF2B5EF4-FFF2-40B4-BE49-F238E27FC236}">
                <a16:creationId xmlns:a16="http://schemas.microsoft.com/office/drawing/2014/main" xmlns="" id="{65BDF9B8-22B9-495B-B7BB-AD66E1124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7" y="1590303"/>
            <a:ext cx="4281944" cy="240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n de COMUNICACION DIGITAL">
            <a:extLst>
              <a:ext uri="{FF2B5EF4-FFF2-40B4-BE49-F238E27FC236}">
                <a16:creationId xmlns:a16="http://schemas.microsoft.com/office/drawing/2014/main" xmlns="" id="{C3968741-0AF1-445E-A932-0A7FA81A5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859" y="3943820"/>
            <a:ext cx="4478541" cy="25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n de no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8" t="-2581" r="21908"/>
          <a:stretch/>
        </p:blipFill>
        <p:spPr bwMode="auto">
          <a:xfrm>
            <a:off x="6467380" y="-79042"/>
            <a:ext cx="2679404" cy="314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122362" y="434861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0049A2"/>
                </a:solidFill>
              </a:rPr>
              <a:t>Qué hacer</a:t>
            </a:r>
            <a:endParaRPr lang="es-ES" sz="2800" b="1" dirty="0">
              <a:solidFill>
                <a:srgbClr val="0049A2"/>
              </a:solidFill>
            </a:endParaRPr>
          </a:p>
        </p:txBody>
      </p:sp>
      <p:pic>
        <p:nvPicPr>
          <p:cNvPr id="35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677987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77987" y="1065187"/>
            <a:ext cx="6413929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Está todo por hacer pero tenemos al público diana y espera </a:t>
            </a:r>
          </a:p>
          <a:p>
            <a:pPr algn="just"/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que se le informe y forme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Establecer estrategia de comunicación: </a:t>
            </a:r>
            <a:b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 no se lo cuenten otros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Contar lo que ya hacemos pero hacerlo de forma inteligente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Comunicación emocional -- Comunicación vs informar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Segmentar a la audiencia y ofrecer contenido relacionado</a:t>
            </a:r>
          </a:p>
          <a:p>
            <a:pPr algn="just"/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Mensajes claros e incidir en ellos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marketing comercial vs mensajes sobre alimentación saludable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Tener siempre en mente al resto de la cadena, 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crear alianzas, sinergias y trabajo colaborativo con el resto de eslabones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2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>
            <a:extLst>
              <a:ext uri="{FF2B5EF4-FFF2-40B4-BE49-F238E27FC236}">
                <a16:creationId xmlns="" xmlns:a16="http://schemas.microsoft.com/office/drawing/2014/main" id="{FCCA06AC-0E13-4159-B6AF-874DC0D5604B}"/>
              </a:ext>
            </a:extLst>
          </p:cNvPr>
          <p:cNvSpPr txBox="1">
            <a:spLocks/>
          </p:cNvSpPr>
          <p:nvPr/>
        </p:nvSpPr>
        <p:spPr>
          <a:xfrm>
            <a:off x="1996917" y="1903563"/>
            <a:ext cx="4884821" cy="62192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300" b="1" dirty="0" smtClean="0">
                <a:solidFill>
                  <a:schemeClr val="accent5">
                    <a:lumMod val="75000"/>
                  </a:schemeClr>
                </a:solidFill>
              </a:rPr>
              <a:t>MENSAJES </a:t>
            </a:r>
            <a:r>
              <a:rPr lang="es-ES" sz="3300" b="1" dirty="0">
                <a:solidFill>
                  <a:schemeClr val="accent5">
                    <a:lumMod val="75000"/>
                  </a:schemeClr>
                </a:solidFill>
              </a:rPr>
              <a:t>/ TEMAS</a:t>
            </a:r>
            <a:endParaRPr lang="es-E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5602" name="Picture 2" descr="Resultado de imagen de historias">
            <a:extLst>
              <a:ext uri="{FF2B5EF4-FFF2-40B4-BE49-F238E27FC236}">
                <a16:creationId xmlns="" xmlns:a16="http://schemas.microsoft.com/office/drawing/2014/main" id="{02EBC5AA-5C18-4B43-9F29-BBD0667AB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852" y="2525486"/>
            <a:ext cx="3105448" cy="174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AEF20686-2627-4A98-AE97-9202C03CFAC8}"/>
              </a:ext>
            </a:extLst>
          </p:cNvPr>
          <p:cNvSpPr/>
          <p:nvPr/>
        </p:nvSpPr>
        <p:spPr>
          <a:xfrm>
            <a:off x="1418314" y="1064171"/>
            <a:ext cx="58794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C000"/>
                </a:solidFill>
              </a:rPr>
              <a:t>Informar, comunicar, vender: del </a:t>
            </a:r>
            <a:r>
              <a:rPr lang="es-ES" b="1" dirty="0" smtClean="0">
                <a:solidFill>
                  <a:srgbClr val="FFC000"/>
                </a:solidFill>
              </a:rPr>
              <a:t>mar a </a:t>
            </a:r>
            <a:r>
              <a:rPr lang="es-ES" b="1" dirty="0">
                <a:solidFill>
                  <a:srgbClr val="FFC000"/>
                </a:solidFill>
              </a:rPr>
              <a:t>la mesa </a:t>
            </a:r>
          </a:p>
        </p:txBody>
      </p:sp>
      <p:sp>
        <p:nvSpPr>
          <p:cNvPr id="5" name="12 CuadroTexto"/>
          <p:cNvSpPr txBox="1"/>
          <p:nvPr/>
        </p:nvSpPr>
        <p:spPr>
          <a:xfrm>
            <a:off x="1122362" y="434861"/>
            <a:ext cx="634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0049A2"/>
                </a:solidFill>
              </a:rPr>
              <a:t>¿Qué comunicar?</a:t>
            </a:r>
            <a:endParaRPr lang="es-ES" sz="2800" b="1" dirty="0">
              <a:solidFill>
                <a:srgbClr val="0049A2"/>
              </a:solidFill>
            </a:endParaRPr>
          </a:p>
        </p:txBody>
      </p:sp>
      <p:pic>
        <p:nvPicPr>
          <p:cNvPr id="6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677987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12 Grupo"/>
          <p:cNvGrpSpPr/>
          <p:nvPr/>
        </p:nvGrpSpPr>
        <p:grpSpPr>
          <a:xfrm>
            <a:off x="5329703" y="5114250"/>
            <a:ext cx="3133805" cy="999461"/>
            <a:chOff x="4808716" y="5114252"/>
            <a:chExt cx="3133805" cy="999461"/>
          </a:xfrm>
        </p:grpSpPr>
        <p:sp>
          <p:nvSpPr>
            <p:cNvPr id="3" name="2 Elipse"/>
            <p:cNvSpPr/>
            <p:nvPr/>
          </p:nvSpPr>
          <p:spPr>
            <a:xfrm>
              <a:off x="4808716" y="5114252"/>
              <a:ext cx="3133805" cy="99946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5270186" y="5260039"/>
              <a:ext cx="2523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 smtClean="0"/>
                <a:t>Proteger y </a:t>
              </a:r>
              <a:br>
                <a:rPr lang="es-ES" sz="2000" b="1" dirty="0" smtClean="0"/>
              </a:br>
              <a:r>
                <a:rPr lang="es-ES" sz="2000" b="1" dirty="0" smtClean="0"/>
                <a:t>reforzar la reputación</a:t>
              </a:r>
              <a:endParaRPr lang="en-GB" sz="2000" b="1" dirty="0"/>
            </a:p>
          </p:txBody>
        </p:sp>
      </p:grpSp>
      <p:sp>
        <p:nvSpPr>
          <p:cNvPr id="9" name="8 Flecha derecha"/>
          <p:cNvSpPr/>
          <p:nvPr/>
        </p:nvSpPr>
        <p:spPr>
          <a:xfrm rot="5400000">
            <a:off x="2213404" y="4146632"/>
            <a:ext cx="812737" cy="45098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9 Flecha derecha"/>
          <p:cNvSpPr/>
          <p:nvPr/>
        </p:nvSpPr>
        <p:spPr>
          <a:xfrm rot="5400000">
            <a:off x="6037639" y="4146632"/>
            <a:ext cx="812737" cy="45098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10 Grupo"/>
          <p:cNvGrpSpPr/>
          <p:nvPr/>
        </p:nvGrpSpPr>
        <p:grpSpPr>
          <a:xfrm>
            <a:off x="1116400" y="5114251"/>
            <a:ext cx="2636874" cy="999461"/>
            <a:chOff x="1116400" y="5114251"/>
            <a:chExt cx="2636874" cy="999461"/>
          </a:xfrm>
        </p:grpSpPr>
        <p:sp>
          <p:nvSpPr>
            <p:cNvPr id="2" name="1 CuadroTexto"/>
            <p:cNvSpPr txBox="1"/>
            <p:nvPr/>
          </p:nvSpPr>
          <p:spPr>
            <a:xfrm>
              <a:off x="1334368" y="5413928"/>
              <a:ext cx="22009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Construir imagen</a:t>
              </a:r>
              <a:endPara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11 Elipse"/>
            <p:cNvSpPr/>
            <p:nvPr/>
          </p:nvSpPr>
          <p:spPr>
            <a:xfrm>
              <a:off x="1116400" y="5114251"/>
              <a:ext cx="2636874" cy="99946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9544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977116" y="672670"/>
            <a:ext cx="606055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chemeClr val="bg1">
                    <a:lumMod val="50000"/>
                  </a:schemeClr>
                </a:solidFill>
              </a:rPr>
              <a:t>Sostenibilidad</a:t>
            </a:r>
            <a:endParaRPr lang="es-ES" sz="4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0"/>
            <a:ext cx="2699792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1015073" cy="19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977116" y="2363951"/>
            <a:ext cx="58939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 sostenibilidad no solo es </a:t>
            </a:r>
            <a:r>
              <a:rPr lang="es-ES" sz="3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una </a:t>
            </a:r>
            <a:r>
              <a:rPr lang="es-ES" sz="3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manera de trabajar impuesta por imperativos legales, también es una exigencia de los consumidores </a:t>
            </a:r>
            <a:r>
              <a:rPr lang="es-ES" sz="3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que afecta a </a:t>
            </a:r>
            <a:r>
              <a:rPr lang="es-ES" sz="3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 calidad y la seguridad de los productos</a:t>
            </a:r>
          </a:p>
        </p:txBody>
      </p:sp>
    </p:spTree>
    <p:extLst>
      <p:ext uri="{BB962C8B-B14F-4D97-AF65-F5344CB8AC3E}">
        <p14:creationId xmlns:p14="http://schemas.microsoft.com/office/powerpoint/2010/main" val="46580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1015073" cy="19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124088" y="369077"/>
            <a:ext cx="7105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b="1" dirty="0">
                <a:solidFill>
                  <a:schemeClr val="accent5">
                    <a:lumMod val="75000"/>
                  </a:schemeClr>
                </a:solidFill>
              </a:rPr>
              <a:t>Sostenibilidad </a:t>
            </a:r>
            <a:r>
              <a:rPr lang="es-ES" sz="3200" b="1" dirty="0" smtClean="0">
                <a:solidFill>
                  <a:schemeClr val="accent5">
                    <a:lumMod val="75000"/>
                  </a:schemeClr>
                </a:solidFill>
              </a:rPr>
              <a:t>global</a:t>
            </a:r>
            <a:endParaRPr lang="es-E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431" y="1674240"/>
            <a:ext cx="4948136" cy="428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124088" y="1011670"/>
            <a:ext cx="5882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Eficiencia y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uso de prácticas económicamente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rentables y social y ambientalmente responsables</a:t>
            </a: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3" name="Rectángulo 2"/>
          <p:cNvSpPr/>
          <p:nvPr/>
        </p:nvSpPr>
        <p:spPr>
          <a:xfrm>
            <a:off x="1879595" y="6254100"/>
            <a:ext cx="4178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</a:rPr>
              <a:t>Objetivo</a:t>
            </a:r>
            <a:r>
              <a:rPr lang="es-ES" dirty="0">
                <a:solidFill>
                  <a:srgbClr val="0070C0"/>
                </a:solidFill>
              </a:rPr>
              <a:t>: mantener la resiliencia ecológica</a:t>
            </a:r>
          </a:p>
        </p:txBody>
      </p:sp>
    </p:spTree>
    <p:extLst>
      <p:ext uri="{BB962C8B-B14F-4D97-AF65-F5344CB8AC3E}">
        <p14:creationId xmlns:p14="http://schemas.microsoft.com/office/powerpoint/2010/main" val="337715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768902" y="545726"/>
            <a:ext cx="606055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accent5">
                    <a:lumMod val="75000"/>
                  </a:schemeClr>
                </a:solidFill>
              </a:rPr>
              <a:t>La importancia de innovar en comunicación desde el origen</a:t>
            </a:r>
          </a:p>
        </p:txBody>
      </p:sp>
      <p:sp>
        <p:nvSpPr>
          <p:cNvPr id="4" name="3 Rectángulo"/>
          <p:cNvSpPr/>
          <p:nvPr/>
        </p:nvSpPr>
        <p:spPr>
          <a:xfrm>
            <a:off x="0" y="0"/>
            <a:ext cx="2699792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1015073" cy="19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843331" y="4880799"/>
            <a:ext cx="59861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Innovar es una actividad de riesgo cuyo principal riesgo es no </a:t>
            </a:r>
            <a:r>
              <a:rPr lang="es-ES" sz="3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practicarla</a:t>
            </a:r>
            <a:endParaRPr lang="es-ES" sz="3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t="25826" b="19097"/>
          <a:stretch/>
        </p:blipFill>
        <p:spPr bwMode="auto">
          <a:xfrm>
            <a:off x="3547445" y="2345905"/>
            <a:ext cx="4503471" cy="216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52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1122362" y="375486"/>
            <a:ext cx="7570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49A2"/>
                </a:solidFill>
              </a:rPr>
              <a:t>Innovación y mejora continua en los procesos </a:t>
            </a:r>
            <a:r>
              <a:rPr lang="es-ES" sz="2800" b="1" dirty="0" smtClean="0">
                <a:solidFill>
                  <a:srgbClr val="0049A2"/>
                </a:solidFill>
              </a:rPr>
              <a:t>y en los propios barcos y lonjas</a:t>
            </a:r>
            <a:endParaRPr lang="en-GB" sz="2800" b="1" dirty="0">
              <a:solidFill>
                <a:srgbClr val="0049A2"/>
              </a:solidFill>
            </a:endParaRPr>
          </a:p>
        </p:txBody>
      </p:sp>
      <p:pic>
        <p:nvPicPr>
          <p:cNvPr id="35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677987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31627" y="1329593"/>
            <a:ext cx="816111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Mejorar los productos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procesos industriales de las empresas para desarrollar nuevas herramientas de competitividad y diferenciación para afrontar mercados nacionales e internacionales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/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Industria 4.0: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automatización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digitalización de los procesos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industriales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(fábrica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conectada, robótica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avanzada,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big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data)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Biotecnología Azul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desarrollo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alimentos con nuevas funcionalidades y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propiedades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saludables,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explotación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nuevas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especies,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óptima gestión de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pesquerías, etc. </a:t>
            </a:r>
          </a:p>
          <a:p>
            <a:pPr algn="just"/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8" t="15234" r="31682" b="7422"/>
          <a:stretch/>
        </p:blipFill>
        <p:spPr bwMode="auto">
          <a:xfrm rot="5400000">
            <a:off x="3348398" y="1069221"/>
            <a:ext cx="2447201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40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1122362" y="434861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0049A2"/>
                </a:solidFill>
              </a:rPr>
              <a:t>Conclusiones I</a:t>
            </a:r>
            <a:endParaRPr lang="es-ES" sz="2400" b="1" i="1" dirty="0">
              <a:solidFill>
                <a:srgbClr val="0049A2"/>
              </a:solidFill>
            </a:endParaRPr>
          </a:p>
        </p:txBody>
      </p:sp>
      <p:pic>
        <p:nvPicPr>
          <p:cNvPr id="35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677987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73867" y="1503697"/>
            <a:ext cx="844073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distribución tiene que asegurar, como operador último, la Calidad y SA del consumidor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Tener en mente al resto de la cadena, 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crear sinergias y trabajo colaborativo con el resto de eslabones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algn="just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	Si los pescadores no van de la mano de sus clientes, no miran la cadena “aguas abajo” 	corren el riesgo de que otros vengan y sí lo hagan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Existe una demanda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información por parte de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todos los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agentes de la cadena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alimentaria. </a:t>
            </a:r>
          </a:p>
          <a:p>
            <a:pPr algn="just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Es 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necesario informar a cada cliente y eslabón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 imprescindible que este sector escuche muy bien a los pescadores, a la industria y, finalmente, a 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distribución, que es la que más cerca está del consumidor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 conoce sus gustos, tendencias y demandas, pero también sus decepciones y quejas</a:t>
            </a:r>
          </a:p>
          <a:p>
            <a:pPr algn="just"/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Innovación y mejora continua en los procesos de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capturas, producción y comercialización para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anteponernos a las necesidades del consumidor, 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 cliente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5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1547664" y="260648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0049A2"/>
                </a:solidFill>
              </a:rPr>
              <a:t>Líderes del sector agroalimentario</a:t>
            </a:r>
            <a:endParaRPr lang="es-ES" sz="2400" b="1" i="1" dirty="0">
              <a:solidFill>
                <a:srgbClr val="0049A2"/>
              </a:solidFill>
            </a:endParaRPr>
          </a:p>
        </p:txBody>
      </p:sp>
      <p:pic>
        <p:nvPicPr>
          <p:cNvPr id="4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783771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83771" y="1196752"/>
            <a:ext cx="818071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 UI Light" panose="020B0502040204020203" pitchFamily="34" charset="-122"/>
              </a:rPr>
              <a:t>Foro Interalimentario está formado por empresas españolas 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 UI Light" panose="020B0502040204020203" pitchFamily="34" charset="-122"/>
              </a:rPr>
              <a:t>líderes en el sector agroalimentario,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 UI Light" panose="020B0502040204020203" pitchFamily="34" charset="-122"/>
              </a:rPr>
              <a:t>que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 UI Light" panose="020B0502040204020203" pitchFamily="34" charset="-122"/>
              </a:rPr>
              <a:t> 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 UI Light" panose="020B0502040204020203" pitchFamily="34" charset="-122"/>
              </a:rPr>
              <a:t>emplean a más de  </a:t>
            </a:r>
            <a:r>
              <a:rPr lang="es-ES" b="1" dirty="0" smtClean="0">
                <a:solidFill>
                  <a:srgbClr val="0049A2"/>
                </a:solidFill>
                <a:ea typeface="Microsoft YaHei UI Light" panose="020B0502040204020203" pitchFamily="34" charset="-122"/>
              </a:rPr>
              <a:t>90.000 trabajadores</a:t>
            </a:r>
            <a:r>
              <a:rPr lang="es-ES" b="1" dirty="0" smtClean="0">
                <a:solidFill>
                  <a:srgbClr val="00408E"/>
                </a:solidFill>
                <a:ea typeface="Microsoft YaHei UI Light" panose="020B0502040204020203" pitchFamily="34" charset="-122"/>
              </a:rPr>
              <a:t>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 UI Light" panose="020B0502040204020203" pitchFamily="34" charset="-122"/>
              </a:rPr>
              <a:t>y más de </a:t>
            </a:r>
            <a:r>
              <a:rPr lang="es-ES" b="1" dirty="0" smtClean="0">
                <a:solidFill>
                  <a:srgbClr val="0049A2"/>
                </a:solidFill>
                <a:ea typeface="Microsoft YaHei UI Light" panose="020B0502040204020203" pitchFamily="34" charset="-122"/>
              </a:rPr>
              <a:t>26.</a:t>
            </a:r>
            <a:r>
              <a:rPr lang="es-ES" b="1" dirty="0">
                <a:solidFill>
                  <a:srgbClr val="0049A2"/>
                </a:solidFill>
                <a:ea typeface="Microsoft YaHei UI Light" panose="020B0502040204020203" pitchFamily="34" charset="-122"/>
              </a:rPr>
              <a:t>0</a:t>
            </a:r>
            <a:r>
              <a:rPr lang="es-ES" b="1" dirty="0" smtClean="0">
                <a:solidFill>
                  <a:srgbClr val="0049A2"/>
                </a:solidFill>
                <a:ea typeface="Microsoft YaHei UI Light" panose="020B0502040204020203" pitchFamily="34" charset="-122"/>
              </a:rPr>
              <a:t>00 millones € de facturación</a:t>
            </a:r>
          </a:p>
          <a:p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ea typeface="Microsoft YaHei UI Light" panose="020B0502040204020203" pitchFamily="34" charset="-122"/>
            </a:endParaRPr>
          </a:p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 UI Light" panose="020B0502040204020203" pitchFamily="34" charset="-122"/>
              </a:rPr>
              <a:t>Foro Interalimentario </a:t>
            </a:r>
            <a:r>
              <a:rPr lang="es-ES" b="1" dirty="0">
                <a:solidFill>
                  <a:srgbClr val="0049A2"/>
                </a:solidFill>
                <a:ea typeface="Microsoft YaHei UI Light" panose="020B0502040204020203" pitchFamily="34" charset="-122"/>
              </a:rPr>
              <a:t>promueve acuerdos y alianzas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 UI Light" panose="020B0502040204020203" pitchFamily="34" charset="-122"/>
              </a:rPr>
              <a:t>entre todos los eslabones de la cadena </a:t>
            </a:r>
          </a:p>
          <a:p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  <a:ea typeface="Microsoft YaHei UI Light" panose="020B0502040204020203" pitchFamily="34" charset="-122"/>
            </a:endParaRPr>
          </a:p>
          <a:p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 UI Light" panose="020B0502040204020203" pitchFamily="34" charset="-122"/>
              </a:rPr>
              <a:t>Es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 UI Light" panose="020B0502040204020203" pitchFamily="34" charset="-122"/>
              </a:rPr>
              <a:t>miembro de la Agencia de Información y Control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 UI Light" panose="020B0502040204020203" pitchFamily="34" charset="-122"/>
              </a:rPr>
              <a:t>Alimentarios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ea typeface="Microsoft YaHei UI Light" panose="020B0502040204020203" pitchFamily="34" charset="-122"/>
              </a:rPr>
              <a:t>(AICA) del MAPAMA, de la JD de la CEOE, patrono de la Fundación CESFAC, de numerosos Comités del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 UI Light" panose="020B0502040204020203" pitchFamily="34" charset="-122"/>
              </a:rPr>
              <a:t>sector y Consejos Editoriales de publicaciones sectoriales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 UI Light" panose="020B0502040204020203" pitchFamily="34" charset="-122"/>
              </a:rPr>
              <a:t>.</a:t>
            </a:r>
          </a:p>
          <a:p>
            <a:pPr algn="ctr"/>
            <a:r>
              <a:rPr lang="es-ES" b="1" dirty="0">
                <a:solidFill>
                  <a:srgbClr val="0049A2"/>
                </a:solidFill>
                <a:ea typeface="Microsoft YaHei UI Light" panose="020B0502040204020203" pitchFamily="34" charset="-122"/>
              </a:rPr>
              <a:t>Acuerdos con más de 12.000 pescadores</a:t>
            </a:r>
            <a:endParaRPr lang="es-ES" b="1" dirty="0">
              <a:solidFill>
                <a:srgbClr val="0049A2"/>
              </a:solidFill>
              <a:ea typeface="Microsoft YaHei UI Light" panose="020B0502040204020203" pitchFamily="34" charset="-122"/>
            </a:endParaRPr>
          </a:p>
          <a:p>
            <a:pPr algn="ctr"/>
            <a:r>
              <a:rPr lang="es-ES" b="1" dirty="0" smtClean="0">
                <a:solidFill>
                  <a:srgbClr val="0049A2"/>
                </a:solidFill>
                <a:ea typeface="Microsoft YaHei UI Light" panose="020B0502040204020203" pitchFamily="34" charset="-122"/>
              </a:rPr>
              <a:t>Dar </a:t>
            </a:r>
            <a:r>
              <a:rPr lang="es-ES" b="1" dirty="0" smtClean="0">
                <a:solidFill>
                  <a:srgbClr val="0049A2"/>
                </a:solidFill>
                <a:ea typeface="Microsoft YaHei UI Light" panose="020B0502040204020203" pitchFamily="34" charset="-122"/>
              </a:rPr>
              <a:t>apoyo y visibilidad al sector agroalimentario y </a:t>
            </a:r>
            <a:r>
              <a:rPr lang="es-ES" b="1" dirty="0" smtClean="0">
                <a:solidFill>
                  <a:srgbClr val="0049A2"/>
                </a:solidFill>
                <a:ea typeface="Microsoft YaHei UI Light" panose="020B0502040204020203" pitchFamily="34" charset="-122"/>
              </a:rPr>
              <a:t>pesquero</a:t>
            </a:r>
          </a:p>
          <a:p>
            <a:pPr algn="ctr"/>
            <a:endParaRPr lang="es-ES" sz="2000" b="1" dirty="0" smtClean="0">
              <a:solidFill>
                <a:srgbClr val="0049A2"/>
              </a:solidFill>
              <a:ea typeface="Microsoft YaHei UI Light" panose="020B0502040204020203" pitchFamily="34" charset="-122"/>
            </a:endParaRPr>
          </a:p>
          <a:p>
            <a:endParaRPr lang="es-ES" sz="2000" dirty="0">
              <a:solidFill>
                <a:schemeClr val="tx1">
                  <a:lumMod val="50000"/>
                  <a:lumOff val="50000"/>
                </a:schemeClr>
              </a:solidFill>
              <a:ea typeface="Microsoft YaHei UI Light" panose="020B0502040204020203" pitchFamily="34" charset="-122"/>
            </a:endParaRPr>
          </a:p>
        </p:txBody>
      </p:sp>
      <p:pic>
        <p:nvPicPr>
          <p:cNvPr id="11" name="Imagen 10" descr="Texto por defect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14" y="4643849"/>
            <a:ext cx="2582236" cy="22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Texto por defect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50" y="4643849"/>
            <a:ext cx="3055504" cy="22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 descr="Texto por defecto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75" y="4643849"/>
            <a:ext cx="3178925" cy="221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Resultado de imagen de TIENDA PESCADERIA MERCADON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9" y="4643848"/>
            <a:ext cx="2917691" cy="2221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1 Image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1293" y="4636587"/>
            <a:ext cx="3014024" cy="222141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" name="Picture 3" descr="D:\Datos\PUERTO A CORUÑA 026.JP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5317" y="4636586"/>
            <a:ext cx="3138683" cy="2221411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86578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1122362" y="434861"/>
            <a:ext cx="6282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0049A2"/>
                </a:solidFill>
              </a:rPr>
              <a:t>Conclusiones II</a:t>
            </a:r>
            <a:endParaRPr lang="es-ES" sz="2400" b="1" i="1" dirty="0">
              <a:solidFill>
                <a:srgbClr val="0049A2"/>
              </a:solidFill>
            </a:endParaRPr>
          </a:p>
        </p:txBody>
      </p:sp>
      <p:pic>
        <p:nvPicPr>
          <p:cNvPr id="35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677987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87013" y="1132024"/>
            <a:ext cx="7569974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Poner al consumidor en el centro de nuestras decisiones en comunicación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Poner en valor ante el consumidor lo que somos y hacemos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Atentos a tendencias para adaptarnos al entorno y encontrar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oportunidades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Siempre preparados, proactivos y reactivos, ante situaciones de crisis,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 el sector alimentario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... llegarán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Unión de todo el sector con un mensaje común (</a:t>
            </a:r>
            <a:r>
              <a:rPr lang="es-E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calidad, S.A., trazabilidad y lucha contra el fraude)</a:t>
            </a: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Las AAPP ayudan … pero no sustituyen a nadie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Sector primario, industria y distribución: somos PECES en una pecera y nos miran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continuamente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s-ES" b="1" dirty="0" smtClean="0">
                <a:solidFill>
                  <a:srgbClr val="0049A2"/>
                </a:solidFill>
              </a:rPr>
              <a:t>Del </a:t>
            </a:r>
            <a:r>
              <a:rPr lang="es-ES" b="1" dirty="0">
                <a:solidFill>
                  <a:srgbClr val="0049A2"/>
                </a:solidFill>
              </a:rPr>
              <a:t>"tengo producto y busco cliente" </a:t>
            </a:r>
            <a:r>
              <a:rPr lang="es-ES" b="1" dirty="0" smtClean="0">
                <a:solidFill>
                  <a:srgbClr val="0049A2"/>
                </a:solidFill>
              </a:rPr>
              <a:t>al</a:t>
            </a:r>
            <a:endParaRPr lang="es-ES" b="1" dirty="0">
              <a:solidFill>
                <a:srgbClr val="0049A2"/>
              </a:solidFill>
            </a:endParaRPr>
          </a:p>
          <a:p>
            <a:pPr algn="ctr"/>
            <a:r>
              <a:rPr lang="es-ES" b="1" dirty="0">
                <a:solidFill>
                  <a:srgbClr val="0049A2"/>
                </a:solidFill>
              </a:rPr>
              <a:t>"tengo un cliente y adecúo mi oferta a sus necesidades"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87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417914" y="1453484"/>
            <a:ext cx="54726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solidFill>
                  <a:srgbClr val="0049A2"/>
                </a:solidFill>
              </a:rPr>
              <a:t>¡MUCHAS GRACIAS!</a:t>
            </a:r>
            <a:endParaRPr lang="es-ES" sz="6000" b="1" i="1" dirty="0">
              <a:solidFill>
                <a:srgbClr val="0049A2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004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49A2"/>
              </a:solidFill>
            </a:endParaRPr>
          </a:p>
        </p:txBody>
      </p:sp>
      <p:pic>
        <p:nvPicPr>
          <p:cNvPr id="13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677987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1670" y="4368850"/>
            <a:ext cx="4379103" cy="203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90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0" y="327025"/>
            <a:ext cx="9144000" cy="431800"/>
          </a:xfrm>
          <a:prstGeom prst="rect">
            <a:avLst/>
          </a:prstGeom>
          <a:gradFill>
            <a:gsLst>
              <a:gs pos="30000">
                <a:schemeClr val="bg1">
                  <a:lumMod val="0"/>
                  <a:lumOff val="100000"/>
                </a:schemeClr>
              </a:gs>
              <a:gs pos="95485">
                <a:schemeClr val="accent1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190500" y="221457"/>
            <a:ext cx="828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3600" b="1">
                <a:latin typeface="Calibri Light" panose="020F0302020204030204" pitchFamily="34" charset="0"/>
              </a:rPr>
              <a:t>NUESTROS SOCIOS</a:t>
            </a:r>
          </a:p>
        </p:txBody>
      </p:sp>
      <p:sp>
        <p:nvSpPr>
          <p:cNvPr id="17" name="Freeform 26"/>
          <p:cNvSpPr>
            <a:spLocks/>
          </p:cNvSpPr>
          <p:nvPr/>
        </p:nvSpPr>
        <p:spPr bwMode="hidden">
          <a:xfrm>
            <a:off x="4243388" y="222250"/>
            <a:ext cx="5224462" cy="941388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>
                <a:alpha val="35000"/>
              </a:srgbClr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pic>
        <p:nvPicPr>
          <p:cNvPr id="3891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8913"/>
            <a:ext cx="29670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85"/>
          <p:cNvSpPr>
            <a:spLocks noChangeArrowheads="1"/>
          </p:cNvSpPr>
          <p:nvPr/>
        </p:nvSpPr>
        <p:spPr bwMode="auto">
          <a:xfrm>
            <a:off x="-30163" y="2954338"/>
            <a:ext cx="1841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s-ES" altLang="es-ES" sz="1800"/>
          </a:p>
        </p:txBody>
      </p:sp>
      <p:pic>
        <p:nvPicPr>
          <p:cNvPr id="38919" name="Imagen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552825"/>
            <a:ext cx="19034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Imagen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3194050"/>
            <a:ext cx="183515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Rectangle 85"/>
          <p:cNvSpPr>
            <a:spLocks noChangeArrowheads="1"/>
          </p:cNvSpPr>
          <p:nvPr/>
        </p:nvSpPr>
        <p:spPr bwMode="auto">
          <a:xfrm>
            <a:off x="-11113" y="2994025"/>
            <a:ext cx="18415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s-ES" altLang="es-ES" sz="1800"/>
          </a:p>
        </p:txBody>
      </p:sp>
      <p:pic>
        <p:nvPicPr>
          <p:cNvPr id="38922" name="Picture 95" descr="LOGO nuevo nov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472113"/>
            <a:ext cx="1223962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0" descr="logopc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5518150"/>
            <a:ext cx="180022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11" descr="220px-Schreiber-logo-230-spac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5502275"/>
            <a:ext cx="21193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Imagen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628775"/>
            <a:ext cx="11684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Imagen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560513"/>
            <a:ext cx="1366838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927" name="Objeto 38"/>
          <p:cNvGraphicFramePr>
            <a:graphicFrameLocks noChangeAspect="1"/>
          </p:cNvGraphicFramePr>
          <p:nvPr/>
        </p:nvGraphicFramePr>
        <p:xfrm>
          <a:off x="4325938" y="2714625"/>
          <a:ext cx="1381125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name="Acrobat Document" r:id="rId11" imgW="6476923" imgH="2514456" progId="AcroExch.Document.DC">
                  <p:embed/>
                </p:oleObj>
              </mc:Choice>
              <mc:Fallback>
                <p:oleObj name="Acrobat Document" r:id="rId11" imgW="6476923" imgH="2514456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5938" y="2714625"/>
                        <a:ext cx="1381125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28" name="Imagen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703388"/>
            <a:ext cx="17478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9" name="Imagen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876550"/>
            <a:ext cx="15462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0" name="Imagen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2898775"/>
            <a:ext cx="192881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1" name="Imagen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2332038"/>
            <a:ext cx="1100138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2" name="Imagen 4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527550"/>
            <a:ext cx="13716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933" name="Objeto 45"/>
          <p:cNvGraphicFramePr>
            <a:graphicFrameLocks noChangeAspect="1"/>
          </p:cNvGraphicFramePr>
          <p:nvPr/>
        </p:nvGraphicFramePr>
        <p:xfrm>
          <a:off x="5368925" y="5580063"/>
          <a:ext cx="1871663" cy="87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Acrobat Document" r:id="rId18" imgW="11170753" imgH="5196744" progId="AcroExch.Document.DC">
                  <p:embed/>
                </p:oleObj>
              </mc:Choice>
              <mc:Fallback>
                <p:oleObj name="Acrobat Document" r:id="rId18" imgW="11170753" imgH="5196744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8925" y="5580063"/>
                        <a:ext cx="1871663" cy="87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34" name="Imagen 4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687638"/>
            <a:ext cx="14827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5" name="Imagen 4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4514850"/>
            <a:ext cx="16192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6" name="Imagen 4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740400"/>
            <a:ext cx="12366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7" name="Imagen 5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1" t="25436" r="29639" b="39587"/>
          <a:stretch>
            <a:fillRect/>
          </a:stretch>
        </p:blipFill>
        <p:spPr bwMode="auto">
          <a:xfrm>
            <a:off x="2335213" y="3611563"/>
            <a:ext cx="15113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8" name="Imagen 5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4535488"/>
            <a:ext cx="154146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9" name="Imagen 5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797300"/>
            <a:ext cx="211613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0" name="Imagen 5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5" y="1617663"/>
            <a:ext cx="16859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1" name="Imagen 5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4591050"/>
            <a:ext cx="18669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2171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327025"/>
            <a:ext cx="9144000" cy="431800"/>
          </a:xfrm>
          <a:prstGeom prst="rect">
            <a:avLst/>
          </a:prstGeom>
          <a:gradFill>
            <a:gsLst>
              <a:gs pos="30000">
                <a:schemeClr val="bg1">
                  <a:lumMod val="0"/>
                  <a:lumOff val="100000"/>
                </a:schemeClr>
              </a:gs>
              <a:gs pos="95485">
                <a:schemeClr val="accent1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288925" y="188913"/>
            <a:ext cx="828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ES" sz="3600" b="1" dirty="0" smtClean="0">
                <a:latin typeface="+mj-lt"/>
              </a:rPr>
              <a:t>LA REGLA DE ORO</a:t>
            </a:r>
          </a:p>
        </p:txBody>
      </p:sp>
      <p:sp>
        <p:nvSpPr>
          <p:cNvPr id="17" name="Freeform 26"/>
          <p:cNvSpPr>
            <a:spLocks/>
          </p:cNvSpPr>
          <p:nvPr/>
        </p:nvSpPr>
        <p:spPr bwMode="hidden">
          <a:xfrm>
            <a:off x="4243388" y="222250"/>
            <a:ext cx="5224462" cy="941388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>
                <a:alpha val="35000"/>
              </a:srgbClr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72709" name="Rectangle 6"/>
          <p:cNvSpPr>
            <a:spLocks noChangeArrowheads="1"/>
          </p:cNvSpPr>
          <p:nvPr/>
        </p:nvSpPr>
        <p:spPr bwMode="auto">
          <a:xfrm>
            <a:off x="0" y="32464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altLang="es-ES" sz="1800"/>
          </a:p>
        </p:txBody>
      </p:sp>
      <p:sp>
        <p:nvSpPr>
          <p:cNvPr id="72710" name="Rectangle 7"/>
          <p:cNvSpPr>
            <a:spLocks noChangeArrowheads="1"/>
          </p:cNvSpPr>
          <p:nvPr/>
        </p:nvSpPr>
        <p:spPr bwMode="auto">
          <a:xfrm>
            <a:off x="0" y="32464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altLang="es-ES" sz="1800"/>
          </a:p>
        </p:txBody>
      </p:sp>
      <p:sp>
        <p:nvSpPr>
          <p:cNvPr id="72711" name="Rectangle 8"/>
          <p:cNvSpPr>
            <a:spLocks noChangeArrowheads="1"/>
          </p:cNvSpPr>
          <p:nvPr/>
        </p:nvSpPr>
        <p:spPr bwMode="auto">
          <a:xfrm>
            <a:off x="1403350" y="1557338"/>
            <a:ext cx="2592388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s-ES" altLang="es-ES"/>
          </a:p>
        </p:txBody>
      </p:sp>
      <p:pic>
        <p:nvPicPr>
          <p:cNvPr id="727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628775"/>
            <a:ext cx="7993062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8913"/>
            <a:ext cx="29670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213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327025"/>
            <a:ext cx="9144000" cy="431800"/>
          </a:xfrm>
          <a:prstGeom prst="rect">
            <a:avLst/>
          </a:prstGeom>
          <a:gradFill>
            <a:gsLst>
              <a:gs pos="30000">
                <a:schemeClr val="bg1">
                  <a:lumMod val="0"/>
                  <a:lumOff val="100000"/>
                </a:schemeClr>
              </a:gs>
              <a:gs pos="95485">
                <a:schemeClr val="accent1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179388" y="222250"/>
            <a:ext cx="8280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3600" b="1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VISIÓN DE LA CADENA </a:t>
            </a:r>
            <a:endParaRPr lang="es-ES" altLang="es-ES" sz="3600" b="1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Freeform 22"/>
          <p:cNvSpPr>
            <a:spLocks/>
          </p:cNvSpPr>
          <p:nvPr/>
        </p:nvSpPr>
        <p:spPr bwMode="hidden">
          <a:xfrm>
            <a:off x="1876425" y="260350"/>
            <a:ext cx="7267575" cy="11176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>
                <a:alpha val="35000"/>
              </a:srgbClr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17" name="Freeform 26"/>
          <p:cNvSpPr>
            <a:spLocks/>
          </p:cNvSpPr>
          <p:nvPr/>
        </p:nvSpPr>
        <p:spPr bwMode="hidden">
          <a:xfrm>
            <a:off x="4243388" y="222250"/>
            <a:ext cx="5224462" cy="941388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>
                <a:alpha val="35000"/>
              </a:srgbClr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0" y="32464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altLang="es-ES" sz="1800">
              <a:solidFill>
                <a:srgbClr val="000000"/>
              </a:solidFill>
            </a:endParaRPr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0" y="32464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altLang="es-ES" sz="1800">
              <a:solidFill>
                <a:srgbClr val="000000"/>
              </a:solidFill>
            </a:endParaRPr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1403350" y="1557338"/>
            <a:ext cx="2592388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s-ES" altLang="es-ES">
              <a:solidFill>
                <a:srgbClr val="000000"/>
              </a:solidFill>
            </a:endParaRPr>
          </a:p>
        </p:txBody>
      </p:sp>
      <p:pic>
        <p:nvPicPr>
          <p:cNvPr id="80905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973356"/>
            <a:ext cx="6688137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 descr="Texto por defect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616" y="1163638"/>
            <a:ext cx="1636563" cy="108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7" y="2519464"/>
            <a:ext cx="2029298" cy="1225685"/>
          </a:xfrm>
          <a:prstGeom prst="rect">
            <a:avLst/>
          </a:prstGeom>
        </p:spPr>
      </p:pic>
      <p:pic>
        <p:nvPicPr>
          <p:cNvPr id="13" name="Imagen 12" descr="Resultado de imagen de INDUSTRIA PESQUER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616" y="1163637"/>
            <a:ext cx="1928393" cy="1088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 descr="C:\Users\victor yuste\Documents\MIS DOCUMENTOS\VICTOR personal FORO\VIAJES\AVION\2017\171123 Madr-Coruña-Madr 23nov17\120917 Pescado cofradi¦üas locales_post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438" y="3822970"/>
            <a:ext cx="2112583" cy="1243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9732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327025"/>
            <a:ext cx="9144000" cy="431800"/>
          </a:xfrm>
          <a:prstGeom prst="rect">
            <a:avLst/>
          </a:prstGeom>
          <a:gradFill>
            <a:gsLst>
              <a:gs pos="30000">
                <a:schemeClr val="bg1">
                  <a:lumMod val="0"/>
                  <a:lumOff val="100000"/>
                </a:schemeClr>
              </a:gs>
              <a:gs pos="95485">
                <a:schemeClr val="accent1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395288" y="231775"/>
            <a:ext cx="828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3600" b="1">
                <a:latin typeface="Calibri Light" panose="020F0302020204030204" pitchFamily="34" charset="0"/>
              </a:rPr>
              <a:t>EL CONSUMIDOR</a:t>
            </a:r>
          </a:p>
        </p:txBody>
      </p:sp>
      <p:sp>
        <p:nvSpPr>
          <p:cNvPr id="17" name="Freeform 26"/>
          <p:cNvSpPr>
            <a:spLocks/>
          </p:cNvSpPr>
          <p:nvPr/>
        </p:nvSpPr>
        <p:spPr bwMode="hidden">
          <a:xfrm>
            <a:off x="4243388" y="222250"/>
            <a:ext cx="5224462" cy="941388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>
                <a:alpha val="35000"/>
              </a:srgbClr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sp>
        <p:nvSpPr>
          <p:cNvPr id="75781" name="Rectangle 6"/>
          <p:cNvSpPr>
            <a:spLocks noChangeArrowheads="1"/>
          </p:cNvSpPr>
          <p:nvPr/>
        </p:nvSpPr>
        <p:spPr bwMode="auto">
          <a:xfrm>
            <a:off x="0" y="32464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altLang="es-ES" sz="1800"/>
          </a:p>
        </p:txBody>
      </p:sp>
      <p:sp>
        <p:nvSpPr>
          <p:cNvPr id="75782" name="Rectangle 8"/>
          <p:cNvSpPr>
            <a:spLocks noChangeArrowheads="1"/>
          </p:cNvSpPr>
          <p:nvPr/>
        </p:nvSpPr>
        <p:spPr bwMode="auto">
          <a:xfrm>
            <a:off x="1403350" y="1557338"/>
            <a:ext cx="2592388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s-ES" altLang="es-ES"/>
          </a:p>
        </p:txBody>
      </p:sp>
      <p:pic>
        <p:nvPicPr>
          <p:cNvPr id="75783" name="Picture 4" descr="diagrama-de-un-cerebro-humano-thumb140772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141663"/>
            <a:ext cx="4103687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6342" name="Group 22"/>
          <p:cNvGraphicFramePr>
            <a:graphicFrameLocks noGrp="1"/>
          </p:cNvGraphicFramePr>
          <p:nvPr/>
        </p:nvGraphicFramePr>
        <p:xfrm>
          <a:off x="1150938" y="1390650"/>
          <a:ext cx="6913562" cy="1463675"/>
        </p:xfrm>
        <a:graphic>
          <a:graphicData uri="http://schemas.openxmlformats.org/drawingml/2006/table">
            <a:tbl>
              <a:tblPr/>
              <a:tblGrid>
                <a:gridCol w="6913562"/>
              </a:tblGrid>
              <a:tr h="1463675">
                <a:tc>
                  <a:txBody>
                    <a:bodyPr/>
                    <a:lstStyle>
                      <a:lvl1pPr marL="514350" indent="-51435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514350" marR="0" lvl="0" indent="-5143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endParaRPr kumimoji="0" lang="es-ES_tradnl" altLang="es-E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9966"/>
                        </a:solidFill>
                        <a:effectLst/>
                        <a:latin typeface="Calibri Light" panose="020F03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514350" marR="0" lvl="0" indent="-5143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es-ES_tradnl" altLang="es-E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D4585"/>
                          </a:solidFill>
                          <a:effectLst/>
                          <a:latin typeface="Calibri Light" panose="020F0302020204030204" pitchFamily="34" charset="0"/>
                          <a:cs typeface="Arial" panose="020B0604020202020204" pitchFamily="34" charset="0"/>
                        </a:rPr>
                        <a:t>En el centro de nuestras decisiones </a:t>
                      </a:r>
                    </a:p>
                    <a:p>
                      <a:pPr marL="514350" marR="0" lvl="0" indent="-5143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r>
                        <a:rPr kumimoji="0" lang="es-ES_tradnl" altLang="es-E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D4585"/>
                          </a:solidFill>
                          <a:effectLst/>
                          <a:latin typeface="Calibri Light" panose="020F0302020204030204" pitchFamily="34" charset="0"/>
                          <a:cs typeface="Arial" panose="020B0604020202020204" pitchFamily="34" charset="0"/>
                        </a:rPr>
                        <a:t>y sensible a sus necesidades</a:t>
                      </a:r>
                    </a:p>
                    <a:p>
                      <a:pPr marL="514350" marR="0" lvl="0" indent="-5143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</a:pPr>
                      <a:endParaRPr kumimoji="0" lang="es-ES" altLang="es-E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9966"/>
                        </a:solidFill>
                        <a:effectLst/>
                        <a:latin typeface="Calibri Light" panose="020F03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</a:tr>
            </a:tbl>
          </a:graphicData>
        </a:graphic>
      </p:graphicFrame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3384550" y="3414713"/>
            <a:ext cx="2301875" cy="79216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_tradnl" sz="2000" b="1" dirty="0">
                <a:latin typeface="Arial Rounded MT Bold" pitchFamily="34" charset="0"/>
              </a:rPr>
              <a:t>EL CONSUMIDOR</a:t>
            </a:r>
            <a:endParaRPr lang="es-ES" sz="2000" b="1" dirty="0">
              <a:latin typeface="Arial Rounded MT Bold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0" y="6597650"/>
            <a:ext cx="9144000" cy="2508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75792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8913"/>
            <a:ext cx="29670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643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6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338993" y="1433681"/>
            <a:ext cx="4679573" cy="3523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Cultura de la pesca en 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España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Los productos pesqueros son esenciales en la 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cadena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alimentaria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 apreciados por el consumidor pero: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E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 es un alimento tan querido, apreciado y preferido</a:t>
            </a:r>
            <a:r>
              <a:rPr lang="es-ES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como cabría esperar atendiendo a su consumo</a:t>
            </a:r>
          </a:p>
          <a:p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obtención de alimentos seguros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 esencial por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parte de los consumidores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europeos …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normativa está en constante revisión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emanda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más 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alimentos, entre ellos los pesqueros, ante aumento de la población mundial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Aumento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de la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demanda de información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por parte de los agentes de la cadena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alimentaria.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Amenaza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 ante el tratamiento de la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información 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alimentaria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</p:txBody>
      </p:sp>
      <p:pic>
        <p:nvPicPr>
          <p:cNvPr id="35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677987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3" t="15356" r="25000" b="7866"/>
          <a:stretch/>
        </p:blipFill>
        <p:spPr bwMode="auto">
          <a:xfrm>
            <a:off x="5112644" y="15766"/>
            <a:ext cx="4031356" cy="683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2 CuadroTexto"/>
          <p:cNvSpPr txBox="1"/>
          <p:nvPr/>
        </p:nvSpPr>
        <p:spPr>
          <a:xfrm>
            <a:off x="847273" y="231466"/>
            <a:ext cx="4775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 smtClean="0">
                <a:solidFill>
                  <a:srgbClr val="0049A2"/>
                </a:solidFill>
              </a:rPr>
              <a:t>Contexto del sector pesquero</a:t>
            </a:r>
            <a:endParaRPr lang="es-ES" sz="2400" b="1" i="1" dirty="0">
              <a:solidFill>
                <a:srgbClr val="0049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0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814017" y="315702"/>
            <a:ext cx="5377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0049A2"/>
                </a:solidFill>
              </a:rPr>
              <a:t>Factor imprescindible: la trazabilidad</a:t>
            </a:r>
            <a:endParaRPr lang="es-ES" sz="2400" b="1" i="1" dirty="0">
              <a:solidFill>
                <a:srgbClr val="0049A2"/>
              </a:solidFill>
            </a:endParaRPr>
          </a:p>
        </p:txBody>
      </p:sp>
      <p:pic>
        <p:nvPicPr>
          <p:cNvPr id="35" name="Picture 2" descr="Z:\Clientes\Foro Interalimentario\2016\Logos\FI_Principal_Transparent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30718" r="81282" b="19423"/>
          <a:stretch/>
        </p:blipFill>
        <p:spPr bwMode="auto">
          <a:xfrm>
            <a:off x="0" y="0"/>
            <a:ext cx="677987" cy="12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Rectángulo"/>
          <p:cNvSpPr/>
          <p:nvPr/>
        </p:nvSpPr>
        <p:spPr>
          <a:xfrm>
            <a:off x="178125" y="1538411"/>
            <a:ext cx="53401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Imprescindible desde el primer eslabón de la cadena pesquera hasta llegar al consumidor</a:t>
            </a:r>
          </a:p>
          <a:p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cs typeface="Leelawadee UI Semilight" panose="020B04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Si este proceso 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no ofrece las garantías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 suficientes, el resto de la cadena se verá afectada de manera consecutiva</a:t>
            </a:r>
          </a:p>
          <a:p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  <a:p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Calidad y seguridad en el producto pesquero: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Mar</a:t>
            </a:r>
            <a:b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</a:br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Industria pesquera y transformadora</a:t>
            </a:r>
            <a:b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</a:br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Distribución</a:t>
            </a:r>
            <a:b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</a:br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Leelawadee UI Semilight" panose="020B0402040204020203" pitchFamily="34" charset="-34"/>
              </a:rPr>
              <a:t>Consumidor</a:t>
            </a:r>
          </a:p>
          <a:p>
            <a:pPr lvl="1"/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cs typeface="Leelawadee UI Semilight" panose="020B0402040204020203" pitchFamily="34" charset="-34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442599" y="4121594"/>
            <a:ext cx="145026" cy="1617843"/>
            <a:chOff x="454810" y="3506878"/>
            <a:chExt cx="145026" cy="1617843"/>
          </a:xfrm>
        </p:grpSpPr>
        <p:sp>
          <p:nvSpPr>
            <p:cNvPr id="11" name="10 Flecha curvada hacia la derecha"/>
            <p:cNvSpPr/>
            <p:nvPr/>
          </p:nvSpPr>
          <p:spPr>
            <a:xfrm>
              <a:off x="454810" y="4644925"/>
              <a:ext cx="145026" cy="479796"/>
            </a:xfrm>
            <a:prstGeom prst="curvedRightArrow">
              <a:avLst/>
            </a:prstGeom>
            <a:solidFill>
              <a:srgbClr val="0049A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11 Flecha curvada hacia la derecha"/>
            <p:cNvSpPr/>
            <p:nvPr/>
          </p:nvSpPr>
          <p:spPr>
            <a:xfrm>
              <a:off x="454810" y="4097046"/>
              <a:ext cx="145026" cy="479796"/>
            </a:xfrm>
            <a:prstGeom prst="curvedRightArrow">
              <a:avLst/>
            </a:prstGeom>
            <a:solidFill>
              <a:srgbClr val="0049A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13 Flecha curvada hacia la derecha"/>
            <p:cNvSpPr/>
            <p:nvPr/>
          </p:nvSpPr>
          <p:spPr>
            <a:xfrm>
              <a:off x="454810" y="3506878"/>
              <a:ext cx="145026" cy="479796"/>
            </a:xfrm>
            <a:prstGeom prst="curvedRightArrow">
              <a:avLst/>
            </a:prstGeom>
            <a:solidFill>
              <a:srgbClr val="0049A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13064" r="33777" b="29037"/>
          <a:stretch/>
        </p:blipFill>
        <p:spPr bwMode="auto">
          <a:xfrm>
            <a:off x="5605408" y="0"/>
            <a:ext cx="35347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98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5132</TotalTime>
  <Words>1549</Words>
  <Application>Microsoft Office PowerPoint</Application>
  <PresentationFormat>Presentación en pantalla (4:3)</PresentationFormat>
  <Paragraphs>279</Paragraphs>
  <Slides>31</Slides>
  <Notes>24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2" baseType="lpstr">
      <vt:lpstr>Arial</vt:lpstr>
      <vt:lpstr>Arial Rounded MT Bold</vt:lpstr>
      <vt:lpstr>Calibri</vt:lpstr>
      <vt:lpstr>Calibri Light</vt:lpstr>
      <vt:lpstr>Candara</vt:lpstr>
      <vt:lpstr>Leelawadee UI Semilight</vt:lpstr>
      <vt:lpstr>Ligurino Condensed</vt:lpstr>
      <vt:lpstr>Microsoft YaHei UI Light</vt:lpstr>
      <vt:lpstr>Trebuchet MS</vt:lpstr>
      <vt:lpstr>Tema de Office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Torres</dc:creator>
  <cp:lastModifiedBy>victor yuste</cp:lastModifiedBy>
  <cp:revision>296</cp:revision>
  <cp:lastPrinted>2017-11-24T01:19:34Z</cp:lastPrinted>
  <dcterms:created xsi:type="dcterms:W3CDTF">2017-02-14T09:06:47Z</dcterms:created>
  <dcterms:modified xsi:type="dcterms:W3CDTF">2017-11-24T02:04:52Z</dcterms:modified>
</cp:coreProperties>
</file>